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oppins"/>
      <p:bold r:id="rId20"/>
      <p:boldItalic r:id="rId21"/>
    </p:embeddedFont>
    <p:embeddedFont>
      <p:font typeface="Poppins Medium"/>
      <p:regular r:id="rId22"/>
      <p:bold r:id="rId23"/>
      <p:italic r:id="rId24"/>
      <p:boldItalic r:id="rId25"/>
    </p:embeddedFont>
    <p:embeddedFont>
      <p:font typeface="Poppins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Medium-regular.fntdata"/><Relationship Id="rId21" Type="http://schemas.openxmlformats.org/officeDocument/2006/relationships/font" Target="fonts/Poppins-boldItalic.fntdata"/><Relationship Id="rId24" Type="http://schemas.openxmlformats.org/officeDocument/2006/relationships/font" Target="fonts/PoppinsMedium-italic.fntdata"/><Relationship Id="rId23" Type="http://schemas.openxmlformats.org/officeDocument/2006/relationships/font" Target="fonts/Poppi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SemiBold-regular.fntdata"/><Relationship Id="rId25" Type="http://schemas.openxmlformats.org/officeDocument/2006/relationships/font" Target="fonts/PoppinsMedium-boldItalic.fntdata"/><Relationship Id="rId28" Type="http://schemas.openxmlformats.org/officeDocument/2006/relationships/font" Target="fonts/PoppinsSemiBold-italic.fntdata"/><Relationship Id="rId27" Type="http://schemas.openxmlformats.org/officeDocument/2006/relationships/font" Target="fonts/Poppins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SemiBold-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d33be783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ed33be7834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d33be7834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ed33be7834_1_3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d33be7834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ed33be7834_1_3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d33be7834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ed33be7834_1_3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d33be7834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ed33be7834_1_3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d33be783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ed33be7834_1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d33be783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ed33be7834_1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d33be7834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ed33be7834_1_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d33be783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ed33be7834_1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d33be7834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ed33be7834_1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d33be7834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ed33be7834_1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d33be7834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ed33be7834_1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d33be7834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ed33be7834_1_2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3.jp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25.png"/><Relationship Id="rId6" Type="http://schemas.openxmlformats.org/officeDocument/2006/relationships/image" Target="../media/image35.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1" Type="http://schemas.openxmlformats.org/officeDocument/2006/relationships/hyperlink" Target="https://github.com/Sirlarry5" TargetMode="External"/><Relationship Id="rId10" Type="http://schemas.openxmlformats.org/officeDocument/2006/relationships/image" Target="../media/image33.png"/><Relationship Id="rId13" Type="http://schemas.openxmlformats.org/officeDocument/2006/relationships/image" Target="../media/image37.png"/><Relationship Id="rId12"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1.png"/><Relationship Id="rId15" Type="http://schemas.openxmlformats.org/officeDocument/2006/relationships/image" Target="../media/image39.png"/><Relationship Id="rId14" Type="http://schemas.openxmlformats.org/officeDocument/2006/relationships/hyperlink" Target="https://github.com/Sirlarry5/HR_Analysis_Project-/blob/dc5b8d05614fb6f3859449c8732c12456bc197ee/README.md" TargetMode="External"/><Relationship Id="rId17" Type="http://schemas.openxmlformats.org/officeDocument/2006/relationships/hyperlink" Target="https://public.tableau.com/views/SIRLARRYHRDATA/HRDASHBOARD?:language=en-US&amp;:sid=&amp;:redirect=auth&amp;:display_count=n&amp;:origin=viz_share_link" TargetMode="External"/><Relationship Id="rId16" Type="http://schemas.openxmlformats.org/officeDocument/2006/relationships/hyperlink" Target="https://www.eliclassic.com/" TargetMode="External"/><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41.png"/><Relationship Id="rId8"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3.jp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0.jp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11" Type="http://schemas.openxmlformats.org/officeDocument/2006/relationships/image" Target="../media/image38.png"/><Relationship Id="rId10" Type="http://schemas.openxmlformats.org/officeDocument/2006/relationships/image" Target="../media/image28.png"/><Relationship Id="rId9" Type="http://schemas.openxmlformats.org/officeDocument/2006/relationships/image" Target="../media/image30.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rot="-4721612">
            <a:off x="1819058" y="948432"/>
            <a:ext cx="7157110" cy="2496042"/>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3">
              <a:alphaModFix/>
            </a:blip>
            <a:stretch>
              <a:fillRect b="0" l="0" r="0" t="0"/>
            </a:stretch>
          </a:blipFill>
          <a:ln>
            <a:noFill/>
          </a:ln>
        </p:spPr>
      </p:sp>
      <p:sp>
        <p:nvSpPr>
          <p:cNvPr id="130" name="Google Shape;130;p25"/>
          <p:cNvSpPr/>
          <p:nvPr/>
        </p:nvSpPr>
        <p:spPr>
          <a:xfrm>
            <a:off x="4840456" y="3"/>
            <a:ext cx="4493199" cy="5144631"/>
          </a:xfrm>
          <a:custGeom>
            <a:rect b="b" l="l" r="r" t="t"/>
            <a:pathLst>
              <a:path extrusionOk="0"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rotWithShape="1">
            <a:blip r:embed="rId4">
              <a:alphaModFix/>
            </a:blip>
            <a:stretch>
              <a:fillRect b="-8146" l="-40417" r="-60196" t="-5262"/>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25"/>
          <p:cNvSpPr/>
          <p:nvPr/>
        </p:nvSpPr>
        <p:spPr>
          <a:xfrm flipH="1" rot="-2967198">
            <a:off x="6416672" y="3012133"/>
            <a:ext cx="5454657" cy="1854584"/>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5">
              <a:alphaModFix amt="77000"/>
            </a:blip>
            <a:stretch>
              <a:fillRect b="0" l="0" r="0" t="0"/>
            </a:stretch>
          </a:blipFill>
          <a:ln>
            <a:noFill/>
          </a:ln>
        </p:spPr>
      </p:sp>
      <p:grpSp>
        <p:nvGrpSpPr>
          <p:cNvPr id="132" name="Google Shape;132;p25"/>
          <p:cNvGrpSpPr/>
          <p:nvPr/>
        </p:nvGrpSpPr>
        <p:grpSpPr>
          <a:xfrm>
            <a:off x="5082717" y="473198"/>
            <a:ext cx="428933" cy="428933"/>
            <a:chOff x="0" y="0"/>
            <a:chExt cx="812800" cy="812800"/>
          </a:xfrm>
        </p:grpSpPr>
        <p:sp>
          <p:nvSpPr>
            <p:cNvPr id="133" name="Google Shape;13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 name="Google Shape;134;p25"/>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 name="Google Shape;135;p25"/>
          <p:cNvGrpSpPr/>
          <p:nvPr/>
        </p:nvGrpSpPr>
        <p:grpSpPr>
          <a:xfrm>
            <a:off x="4825659" y="1113048"/>
            <a:ext cx="302283" cy="302283"/>
            <a:chOff x="0" y="0"/>
            <a:chExt cx="812800" cy="812800"/>
          </a:xfrm>
        </p:grpSpPr>
        <p:sp>
          <p:nvSpPr>
            <p:cNvPr id="136" name="Google Shape;13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25"/>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 name="Google Shape;138;p25"/>
          <p:cNvGrpSpPr/>
          <p:nvPr/>
        </p:nvGrpSpPr>
        <p:grpSpPr>
          <a:xfrm>
            <a:off x="5238204" y="340957"/>
            <a:ext cx="318817" cy="318816"/>
            <a:chOff x="0" y="0"/>
            <a:chExt cx="812800" cy="812800"/>
          </a:xfrm>
        </p:grpSpPr>
        <p:sp>
          <p:nvSpPr>
            <p:cNvPr id="139" name="Google Shape;139;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25"/>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1" name="Google Shape;141;p25"/>
          <p:cNvSpPr txBox="1"/>
          <p:nvPr/>
        </p:nvSpPr>
        <p:spPr>
          <a:xfrm>
            <a:off x="514350" y="1655749"/>
            <a:ext cx="3413696" cy="1135219"/>
          </a:xfrm>
          <a:prstGeom prst="rect">
            <a:avLst/>
          </a:prstGeom>
          <a:noFill/>
          <a:ln>
            <a:noFill/>
          </a:ln>
        </p:spPr>
        <p:txBody>
          <a:bodyPr anchorCtr="0" anchor="t" bIns="0" lIns="0" spcFirstLastPara="1" rIns="0" wrap="square" tIns="0">
            <a:spAutoFit/>
          </a:bodyPr>
          <a:lstStyle/>
          <a:p>
            <a:pPr indent="0" lvl="0" marL="0" marR="0" rtl="0" algn="l">
              <a:lnSpc>
                <a:spcPct val="114014"/>
              </a:lnSpc>
              <a:spcBef>
                <a:spcPts val="0"/>
              </a:spcBef>
              <a:spcAft>
                <a:spcPts val="0"/>
              </a:spcAft>
              <a:buNone/>
            </a:pPr>
            <a:r>
              <a:rPr b="1" i="0" lang="en" sz="2600" u="none" cap="none" strike="noStrike">
                <a:solidFill>
                  <a:srgbClr val="000000"/>
                </a:solidFill>
                <a:latin typeface="Poppins"/>
                <a:ea typeface="Poppins"/>
                <a:cs typeface="Poppins"/>
                <a:sym typeface="Poppins"/>
              </a:rPr>
              <a:t>EVALUATION OF EMPLOYEE ATTRITION AND JOB </a:t>
            </a:r>
            <a:endParaRPr sz="700"/>
          </a:p>
        </p:txBody>
      </p:sp>
      <p:sp>
        <p:nvSpPr>
          <p:cNvPr id="142" name="Google Shape;142;p25"/>
          <p:cNvSpPr txBox="1"/>
          <p:nvPr/>
        </p:nvSpPr>
        <p:spPr>
          <a:xfrm>
            <a:off x="514350" y="2881236"/>
            <a:ext cx="3489575" cy="425846"/>
          </a:xfrm>
          <a:prstGeom prst="rect">
            <a:avLst/>
          </a:prstGeom>
          <a:noFill/>
          <a:ln>
            <a:noFill/>
          </a:ln>
        </p:spPr>
        <p:txBody>
          <a:bodyPr anchorCtr="0" anchor="t" bIns="0" lIns="0" spcFirstLastPara="1" rIns="0" wrap="square" tIns="0">
            <a:spAutoFit/>
          </a:bodyPr>
          <a:lstStyle/>
          <a:p>
            <a:pPr indent="0" lvl="0" marL="0" marR="0" rtl="0" algn="l">
              <a:lnSpc>
                <a:spcPct val="113996"/>
              </a:lnSpc>
              <a:spcBef>
                <a:spcPts val="0"/>
              </a:spcBef>
              <a:spcAft>
                <a:spcPts val="0"/>
              </a:spcAft>
              <a:buNone/>
            </a:pPr>
            <a:r>
              <a:rPr b="1" i="0" lang="en" sz="2800" u="none" cap="none" strike="noStrike">
                <a:solidFill>
                  <a:srgbClr val="0E8388"/>
                </a:solidFill>
                <a:latin typeface="Poppins"/>
                <a:ea typeface="Poppins"/>
                <a:cs typeface="Poppins"/>
                <a:sym typeface="Poppins"/>
              </a:rPr>
              <a:t>SATISFACTION</a:t>
            </a:r>
            <a:endParaRPr sz="700"/>
          </a:p>
        </p:txBody>
      </p:sp>
      <p:sp>
        <p:nvSpPr>
          <p:cNvPr id="143" name="Google Shape;143;p25"/>
          <p:cNvSpPr txBox="1"/>
          <p:nvPr/>
        </p:nvSpPr>
        <p:spPr>
          <a:xfrm>
            <a:off x="622516" y="3680634"/>
            <a:ext cx="2390447" cy="225422"/>
          </a:xfrm>
          <a:prstGeom prst="rect">
            <a:avLst/>
          </a:prstGeom>
          <a:noFill/>
          <a:ln>
            <a:noFill/>
          </a:ln>
        </p:spPr>
        <p:txBody>
          <a:bodyPr anchorCtr="0" anchor="t" bIns="0" lIns="0" spcFirstLastPara="1" rIns="0" wrap="square" tIns="0">
            <a:spAutoFit/>
          </a:bodyPr>
          <a:lstStyle/>
          <a:p>
            <a:pPr indent="0" lvl="0" marL="0" marR="0" rtl="0" algn="l">
              <a:lnSpc>
                <a:spcPct val="113997"/>
              </a:lnSpc>
              <a:spcBef>
                <a:spcPts val="0"/>
              </a:spcBef>
              <a:spcAft>
                <a:spcPts val="0"/>
              </a:spcAft>
              <a:buNone/>
            </a:pPr>
            <a:r>
              <a:rPr b="1" i="0" lang="en" sz="1500" u="none" cap="none" strike="noStrike">
                <a:solidFill>
                  <a:srgbClr val="000000"/>
                </a:solidFill>
                <a:latin typeface="Poppins SemiBold"/>
                <a:ea typeface="Poppins SemiBold"/>
                <a:cs typeface="Poppins SemiBold"/>
                <a:sym typeface="Poppins SemiBold"/>
              </a:rPr>
              <a:t>Presentation - 2024</a:t>
            </a:r>
            <a:endParaRPr sz="700"/>
          </a:p>
        </p:txBody>
      </p:sp>
      <p:sp>
        <p:nvSpPr>
          <p:cNvPr id="144" name="Google Shape;144;p25"/>
          <p:cNvSpPr txBox="1"/>
          <p:nvPr/>
        </p:nvSpPr>
        <p:spPr>
          <a:xfrm>
            <a:off x="977917" y="4433521"/>
            <a:ext cx="1900654" cy="195629"/>
          </a:xfrm>
          <a:prstGeom prst="rect">
            <a:avLst/>
          </a:prstGeom>
          <a:noFill/>
          <a:ln>
            <a:noFill/>
          </a:ln>
        </p:spPr>
        <p:txBody>
          <a:bodyPr anchorCtr="0" anchor="t" bIns="0" lIns="0" spcFirstLastPara="1" rIns="0" wrap="square" tIns="0">
            <a:spAutoFit/>
          </a:bodyPr>
          <a:lstStyle/>
          <a:p>
            <a:pPr indent="0" lvl="0" marL="0" marR="0" rtl="0" algn="l">
              <a:lnSpc>
                <a:spcPct val="113976"/>
              </a:lnSpc>
              <a:spcBef>
                <a:spcPts val="0"/>
              </a:spcBef>
              <a:spcAft>
                <a:spcPts val="0"/>
              </a:spcAft>
              <a:buNone/>
            </a:pPr>
            <a:r>
              <a:rPr b="1" i="0" lang="en" sz="1300" u="none" cap="none" strike="noStrike">
                <a:solidFill>
                  <a:srgbClr val="000000"/>
                </a:solidFill>
                <a:latin typeface="Poppins"/>
                <a:ea typeface="Poppins"/>
                <a:cs typeface="Poppins"/>
                <a:sym typeface="Poppins"/>
              </a:rPr>
              <a:t>UTUYO ELIJAH KEVWE</a:t>
            </a:r>
            <a:endParaRPr sz="700"/>
          </a:p>
        </p:txBody>
      </p:sp>
      <p:sp>
        <p:nvSpPr>
          <p:cNvPr id="145" name="Google Shape;145;p25"/>
          <p:cNvSpPr txBox="1"/>
          <p:nvPr/>
        </p:nvSpPr>
        <p:spPr>
          <a:xfrm>
            <a:off x="661176" y="4110844"/>
            <a:ext cx="1156564" cy="145385"/>
          </a:xfrm>
          <a:prstGeom prst="rect">
            <a:avLst/>
          </a:prstGeom>
          <a:noFill/>
          <a:ln>
            <a:noFill/>
          </a:ln>
        </p:spPr>
        <p:txBody>
          <a:bodyPr anchorCtr="0" anchor="t" bIns="0" lIns="0" spcFirstLastPara="1" rIns="0" wrap="square" tIns="0">
            <a:spAutoFit/>
          </a:bodyPr>
          <a:lstStyle/>
          <a:p>
            <a:pPr indent="0" lvl="0" marL="0" marR="0" rtl="0" algn="l">
              <a:lnSpc>
                <a:spcPct val="113980"/>
              </a:lnSpc>
              <a:spcBef>
                <a:spcPts val="0"/>
              </a:spcBef>
              <a:spcAft>
                <a:spcPts val="0"/>
              </a:spcAft>
              <a:buNone/>
            </a:pPr>
            <a:r>
              <a:rPr b="0" i="0" lang="en" sz="1000" u="none" cap="none" strike="noStrike">
                <a:solidFill>
                  <a:srgbClr val="000000"/>
                </a:solidFill>
                <a:latin typeface="Poppins"/>
                <a:ea typeface="Poppins"/>
                <a:cs typeface="Poppins"/>
                <a:sym typeface="Poppins"/>
              </a:rPr>
              <a:t>Designed by</a:t>
            </a:r>
            <a:endParaRPr sz="700"/>
          </a:p>
        </p:txBody>
      </p:sp>
      <p:sp>
        <p:nvSpPr>
          <p:cNvPr id="146" name="Google Shape;146;p25"/>
          <p:cNvSpPr txBox="1"/>
          <p:nvPr/>
        </p:nvSpPr>
        <p:spPr>
          <a:xfrm>
            <a:off x="514350" y="500062"/>
            <a:ext cx="3489575" cy="982051"/>
          </a:xfrm>
          <a:prstGeom prst="rect">
            <a:avLst/>
          </a:prstGeom>
          <a:noFill/>
          <a:ln>
            <a:noFill/>
          </a:ln>
        </p:spPr>
        <p:txBody>
          <a:bodyPr anchorCtr="0" anchor="t" bIns="0" lIns="0" spcFirstLastPara="1" rIns="0" wrap="square" tIns="0">
            <a:spAutoFit/>
          </a:bodyPr>
          <a:lstStyle/>
          <a:p>
            <a:pPr indent="0" lvl="0" marL="0" marR="0" rtl="0" algn="l">
              <a:lnSpc>
                <a:spcPct val="113996"/>
              </a:lnSpc>
              <a:spcBef>
                <a:spcPts val="0"/>
              </a:spcBef>
              <a:spcAft>
                <a:spcPts val="0"/>
              </a:spcAft>
              <a:buNone/>
            </a:pPr>
            <a:r>
              <a:rPr b="1" i="0" lang="en" sz="3300" u="none" cap="none" strike="noStrike">
                <a:solidFill>
                  <a:srgbClr val="0E8388"/>
                </a:solidFill>
                <a:latin typeface="Poppins"/>
                <a:ea typeface="Poppins"/>
                <a:cs typeface="Poppins"/>
                <a:sym typeface="Poppins"/>
              </a:rPr>
              <a:t>HR ANALYSIS REPORT</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p:nvPr/>
        </p:nvSpPr>
        <p:spPr>
          <a:xfrm rot="-10602057">
            <a:off x="6203795" y="-566926"/>
            <a:ext cx="3120368" cy="1088228"/>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365" name="Google Shape;365;p34"/>
          <p:cNvSpPr/>
          <p:nvPr/>
        </p:nvSpPr>
        <p:spPr>
          <a:xfrm flipH="1" rot="10598374">
            <a:off x="-220241" y="-596226"/>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366" name="Google Shape;366;p34"/>
          <p:cNvSpPr txBox="1"/>
          <p:nvPr/>
        </p:nvSpPr>
        <p:spPr>
          <a:xfrm>
            <a:off x="2956397" y="514901"/>
            <a:ext cx="3985977" cy="667038"/>
          </a:xfrm>
          <a:prstGeom prst="rect">
            <a:avLst/>
          </a:prstGeom>
          <a:noFill/>
          <a:ln>
            <a:noFill/>
          </a:ln>
        </p:spPr>
        <p:txBody>
          <a:bodyPr anchorCtr="0" anchor="t" bIns="0" lIns="0" spcFirstLastPara="1" rIns="0" wrap="square" tIns="0">
            <a:spAutoFit/>
          </a:bodyPr>
          <a:lstStyle/>
          <a:p>
            <a:pPr indent="0" lvl="0" marL="0" marR="0" rtl="0" algn="ctr">
              <a:lnSpc>
                <a:spcPct val="113018"/>
              </a:lnSpc>
              <a:spcBef>
                <a:spcPts val="0"/>
              </a:spcBef>
              <a:spcAft>
                <a:spcPts val="0"/>
              </a:spcAft>
              <a:buNone/>
            </a:pPr>
            <a:r>
              <a:rPr b="1" i="0" lang="en" sz="2200" u="none" cap="none" strike="noStrike">
                <a:solidFill>
                  <a:srgbClr val="0E8388"/>
                </a:solidFill>
                <a:latin typeface="Poppins"/>
                <a:ea typeface="Poppins"/>
                <a:cs typeface="Poppins"/>
                <a:sym typeface="Poppins"/>
              </a:rPr>
              <a:t>Observations</a:t>
            </a:r>
            <a:endParaRPr sz="700"/>
          </a:p>
          <a:p>
            <a:pPr indent="0" lvl="0" marL="0" marR="0" rtl="0" algn="ctr">
              <a:lnSpc>
                <a:spcPct val="113018"/>
              </a:lnSpc>
              <a:spcBef>
                <a:spcPts val="0"/>
              </a:spcBef>
              <a:spcAft>
                <a:spcPts val="0"/>
              </a:spcAft>
              <a:buNone/>
            </a:pPr>
            <a:r>
              <a:t/>
            </a:r>
            <a:endParaRPr b="1" i="0" sz="2200" u="none" cap="none" strike="noStrike">
              <a:solidFill>
                <a:srgbClr val="0E8388"/>
              </a:solidFill>
              <a:latin typeface="Poppins"/>
              <a:ea typeface="Poppins"/>
              <a:cs typeface="Poppins"/>
              <a:sym typeface="Poppins"/>
            </a:endParaRPr>
          </a:p>
        </p:txBody>
      </p:sp>
      <p:sp>
        <p:nvSpPr>
          <p:cNvPr id="367" name="Google Shape;367;p34"/>
          <p:cNvSpPr/>
          <p:nvPr/>
        </p:nvSpPr>
        <p:spPr>
          <a:xfrm rot="1812047">
            <a:off x="3393744" y="918452"/>
            <a:ext cx="2811717" cy="3186081"/>
          </a:xfrm>
          <a:custGeom>
            <a:rect b="b" l="l" r="r" t="t"/>
            <a:pathLst>
              <a:path extrusionOk="0" h="6372162" w="5623433">
                <a:moveTo>
                  <a:pt x="0" y="0"/>
                </a:moveTo>
                <a:lnTo>
                  <a:pt x="5623433" y="0"/>
                </a:lnTo>
                <a:lnTo>
                  <a:pt x="5623433" y="6372162"/>
                </a:lnTo>
                <a:lnTo>
                  <a:pt x="0" y="6372162"/>
                </a:lnTo>
                <a:lnTo>
                  <a:pt x="0" y="0"/>
                </a:lnTo>
                <a:close/>
              </a:path>
            </a:pathLst>
          </a:custGeom>
          <a:blipFill rotWithShape="1">
            <a:blip r:embed="rId4">
              <a:alphaModFix/>
            </a:blip>
            <a:stretch>
              <a:fillRect b="0" l="0" r="0" t="0"/>
            </a:stretch>
          </a:blipFill>
          <a:ln>
            <a:noFill/>
          </a:ln>
        </p:spPr>
      </p:sp>
      <p:sp>
        <p:nvSpPr>
          <p:cNvPr id="368" name="Google Shape;368;p34"/>
          <p:cNvSpPr/>
          <p:nvPr/>
        </p:nvSpPr>
        <p:spPr>
          <a:xfrm>
            <a:off x="3978041" y="1210761"/>
            <a:ext cx="404074" cy="404074"/>
          </a:xfrm>
          <a:custGeom>
            <a:rect b="b" l="l" r="r" t="t"/>
            <a:pathLst>
              <a:path extrusionOk="0" h="808148" w="808148">
                <a:moveTo>
                  <a:pt x="0" y="0"/>
                </a:moveTo>
                <a:lnTo>
                  <a:pt x="808147" y="0"/>
                </a:lnTo>
                <a:lnTo>
                  <a:pt x="808147" y="808147"/>
                </a:lnTo>
                <a:lnTo>
                  <a:pt x="0" y="808147"/>
                </a:lnTo>
                <a:lnTo>
                  <a:pt x="0" y="0"/>
                </a:lnTo>
                <a:close/>
              </a:path>
            </a:pathLst>
          </a:custGeom>
          <a:blipFill rotWithShape="1">
            <a:blip r:embed="rId5">
              <a:alphaModFix/>
            </a:blip>
            <a:stretch>
              <a:fillRect b="0" l="0" r="0" t="0"/>
            </a:stretch>
          </a:blipFill>
          <a:ln>
            <a:noFill/>
          </a:ln>
        </p:spPr>
      </p:sp>
      <p:sp>
        <p:nvSpPr>
          <p:cNvPr id="369" name="Google Shape;369;p34"/>
          <p:cNvSpPr/>
          <p:nvPr/>
        </p:nvSpPr>
        <p:spPr>
          <a:xfrm>
            <a:off x="3932673" y="3421232"/>
            <a:ext cx="404074" cy="404074"/>
          </a:xfrm>
          <a:custGeom>
            <a:rect b="b" l="l" r="r" t="t"/>
            <a:pathLst>
              <a:path extrusionOk="0" h="808148" w="808148">
                <a:moveTo>
                  <a:pt x="0" y="0"/>
                </a:moveTo>
                <a:lnTo>
                  <a:pt x="808147" y="0"/>
                </a:lnTo>
                <a:lnTo>
                  <a:pt x="808147" y="808147"/>
                </a:lnTo>
                <a:lnTo>
                  <a:pt x="0" y="808147"/>
                </a:lnTo>
                <a:lnTo>
                  <a:pt x="0" y="0"/>
                </a:lnTo>
                <a:close/>
              </a:path>
            </a:pathLst>
          </a:custGeom>
          <a:blipFill rotWithShape="1">
            <a:blip r:embed="rId5">
              <a:alphaModFix/>
            </a:blip>
            <a:stretch>
              <a:fillRect b="0" l="0" r="0" t="0"/>
            </a:stretch>
          </a:blipFill>
          <a:ln>
            <a:noFill/>
          </a:ln>
        </p:spPr>
      </p:sp>
      <p:sp>
        <p:nvSpPr>
          <p:cNvPr id="370" name="Google Shape;370;p34"/>
          <p:cNvSpPr/>
          <p:nvPr/>
        </p:nvSpPr>
        <p:spPr>
          <a:xfrm>
            <a:off x="5855155" y="2304775"/>
            <a:ext cx="404074" cy="404074"/>
          </a:xfrm>
          <a:custGeom>
            <a:rect b="b" l="l" r="r" t="t"/>
            <a:pathLst>
              <a:path extrusionOk="0" h="808148" w="808148">
                <a:moveTo>
                  <a:pt x="0" y="0"/>
                </a:moveTo>
                <a:lnTo>
                  <a:pt x="808147" y="0"/>
                </a:lnTo>
                <a:lnTo>
                  <a:pt x="808147" y="808148"/>
                </a:lnTo>
                <a:lnTo>
                  <a:pt x="0" y="808148"/>
                </a:lnTo>
                <a:lnTo>
                  <a:pt x="0" y="0"/>
                </a:lnTo>
                <a:close/>
              </a:path>
            </a:pathLst>
          </a:custGeom>
          <a:blipFill rotWithShape="1">
            <a:blip r:embed="rId5">
              <a:alphaModFix/>
            </a:blip>
            <a:stretch>
              <a:fillRect b="0" l="0" r="0" t="0"/>
            </a:stretch>
          </a:blipFill>
          <a:ln>
            <a:noFill/>
          </a:ln>
        </p:spPr>
      </p:sp>
      <p:sp>
        <p:nvSpPr>
          <p:cNvPr id="371" name="Google Shape;371;p34"/>
          <p:cNvSpPr/>
          <p:nvPr/>
        </p:nvSpPr>
        <p:spPr>
          <a:xfrm>
            <a:off x="5222573" y="1210761"/>
            <a:ext cx="404074" cy="404074"/>
          </a:xfrm>
          <a:custGeom>
            <a:rect b="b" l="l" r="r" t="t"/>
            <a:pathLst>
              <a:path extrusionOk="0" h="808148" w="808148">
                <a:moveTo>
                  <a:pt x="0" y="0"/>
                </a:moveTo>
                <a:lnTo>
                  <a:pt x="808147" y="0"/>
                </a:lnTo>
                <a:lnTo>
                  <a:pt x="808147" y="808147"/>
                </a:lnTo>
                <a:lnTo>
                  <a:pt x="0" y="808147"/>
                </a:lnTo>
                <a:lnTo>
                  <a:pt x="0" y="0"/>
                </a:lnTo>
                <a:close/>
              </a:path>
            </a:pathLst>
          </a:custGeom>
          <a:blipFill rotWithShape="1">
            <a:blip r:embed="rId6">
              <a:alphaModFix/>
            </a:blip>
            <a:stretch>
              <a:fillRect b="0" l="0" r="0" t="0"/>
            </a:stretch>
          </a:blipFill>
          <a:ln>
            <a:noFill/>
          </a:ln>
        </p:spPr>
      </p:sp>
      <p:sp>
        <p:nvSpPr>
          <p:cNvPr id="372" name="Google Shape;372;p34"/>
          <p:cNvSpPr/>
          <p:nvPr/>
        </p:nvSpPr>
        <p:spPr>
          <a:xfrm>
            <a:off x="5213212" y="3407190"/>
            <a:ext cx="404074" cy="404074"/>
          </a:xfrm>
          <a:custGeom>
            <a:rect b="b" l="l" r="r" t="t"/>
            <a:pathLst>
              <a:path extrusionOk="0" h="808148" w="808148">
                <a:moveTo>
                  <a:pt x="0" y="0"/>
                </a:moveTo>
                <a:lnTo>
                  <a:pt x="808148" y="0"/>
                </a:lnTo>
                <a:lnTo>
                  <a:pt x="808148" y="808148"/>
                </a:lnTo>
                <a:lnTo>
                  <a:pt x="0" y="808148"/>
                </a:lnTo>
                <a:lnTo>
                  <a:pt x="0" y="0"/>
                </a:lnTo>
                <a:close/>
              </a:path>
            </a:pathLst>
          </a:custGeom>
          <a:blipFill rotWithShape="1">
            <a:blip r:embed="rId6">
              <a:alphaModFix/>
            </a:blip>
            <a:stretch>
              <a:fillRect b="0" l="0" r="0" t="0"/>
            </a:stretch>
          </a:blipFill>
          <a:ln>
            <a:noFill/>
          </a:ln>
        </p:spPr>
      </p:sp>
      <p:sp>
        <p:nvSpPr>
          <p:cNvPr id="373" name="Google Shape;373;p34"/>
          <p:cNvSpPr/>
          <p:nvPr/>
        </p:nvSpPr>
        <p:spPr>
          <a:xfrm>
            <a:off x="3337816" y="2314136"/>
            <a:ext cx="404074" cy="404074"/>
          </a:xfrm>
          <a:custGeom>
            <a:rect b="b" l="l" r="r" t="t"/>
            <a:pathLst>
              <a:path extrusionOk="0" h="808148" w="808148">
                <a:moveTo>
                  <a:pt x="0" y="0"/>
                </a:moveTo>
                <a:lnTo>
                  <a:pt x="808148" y="0"/>
                </a:lnTo>
                <a:lnTo>
                  <a:pt x="808148" y="808148"/>
                </a:lnTo>
                <a:lnTo>
                  <a:pt x="0" y="808148"/>
                </a:lnTo>
                <a:lnTo>
                  <a:pt x="0" y="0"/>
                </a:lnTo>
                <a:close/>
              </a:path>
            </a:pathLst>
          </a:custGeom>
          <a:blipFill rotWithShape="1">
            <a:blip r:embed="rId6">
              <a:alphaModFix/>
            </a:blip>
            <a:stretch>
              <a:fillRect b="0" l="0" r="0" t="0"/>
            </a:stretch>
          </a:blipFill>
          <a:ln>
            <a:noFill/>
          </a:ln>
        </p:spPr>
      </p:sp>
      <p:sp>
        <p:nvSpPr>
          <p:cNvPr id="374" name="Google Shape;374;p34"/>
          <p:cNvSpPr/>
          <p:nvPr/>
        </p:nvSpPr>
        <p:spPr>
          <a:xfrm>
            <a:off x="4468494" y="2221956"/>
            <a:ext cx="622611" cy="560351"/>
          </a:xfrm>
          <a:custGeom>
            <a:rect b="b" l="l" r="r" t="t"/>
            <a:pathLst>
              <a:path extrusionOk="0" h="1120701" w="1245223">
                <a:moveTo>
                  <a:pt x="0" y="0"/>
                </a:moveTo>
                <a:lnTo>
                  <a:pt x="1245223" y="0"/>
                </a:lnTo>
                <a:lnTo>
                  <a:pt x="1245223" y="1120701"/>
                </a:lnTo>
                <a:lnTo>
                  <a:pt x="0" y="1120701"/>
                </a:lnTo>
                <a:lnTo>
                  <a:pt x="0" y="0"/>
                </a:lnTo>
                <a:close/>
              </a:path>
            </a:pathLst>
          </a:custGeom>
          <a:blipFill rotWithShape="1">
            <a:blip r:embed="rId7">
              <a:alphaModFix/>
            </a:blip>
            <a:stretch>
              <a:fillRect b="0" l="0" r="0" t="0"/>
            </a:stretch>
          </a:blipFill>
          <a:ln>
            <a:noFill/>
          </a:ln>
        </p:spPr>
      </p:sp>
      <p:sp>
        <p:nvSpPr>
          <p:cNvPr id="375" name="Google Shape;375;p34"/>
          <p:cNvSpPr txBox="1"/>
          <p:nvPr/>
        </p:nvSpPr>
        <p:spPr>
          <a:xfrm>
            <a:off x="6005661" y="1388985"/>
            <a:ext cx="2676481" cy="536191"/>
          </a:xfrm>
          <a:prstGeom prst="rect">
            <a:avLst/>
          </a:prstGeom>
          <a:noFill/>
          <a:ln>
            <a:noFill/>
          </a:ln>
        </p:spPr>
        <p:txBody>
          <a:bodyPr anchorCtr="0" anchor="t" bIns="0" lIns="0" spcFirstLastPara="1" rIns="0" wrap="square" tIns="0">
            <a:spAutoFit/>
          </a:bodyPr>
          <a:lstStyle/>
          <a:p>
            <a:pPr indent="-107950" lvl="1" marL="228600" marR="0" rtl="0" algn="just">
              <a:lnSpc>
                <a:spcPct val="129995"/>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The Research Director role has the lowest satisfaction rate.</a:t>
            </a:r>
            <a:endParaRPr sz="700"/>
          </a:p>
          <a:p>
            <a:pPr indent="0" lvl="0" marL="0" marR="0" rtl="0" algn="just">
              <a:lnSpc>
                <a:spcPct val="129995"/>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p:txBody>
      </p:sp>
      <p:sp>
        <p:nvSpPr>
          <p:cNvPr id="376" name="Google Shape;376;p34"/>
          <p:cNvSpPr txBox="1"/>
          <p:nvPr/>
        </p:nvSpPr>
        <p:spPr>
          <a:xfrm>
            <a:off x="867699" y="3590177"/>
            <a:ext cx="2676481" cy="727600"/>
          </a:xfrm>
          <a:prstGeom prst="rect">
            <a:avLst/>
          </a:prstGeom>
          <a:noFill/>
          <a:ln>
            <a:noFill/>
          </a:ln>
        </p:spPr>
        <p:txBody>
          <a:bodyPr anchorCtr="0" anchor="t" bIns="0" lIns="0" spcFirstLastPara="1" rIns="0" wrap="square" tIns="0">
            <a:spAutoFit/>
          </a:bodyPr>
          <a:lstStyle/>
          <a:p>
            <a:pPr indent="-120650" lvl="1" marL="241300" marR="0" rtl="0" algn="just">
              <a:lnSpc>
                <a:spcPct val="130022"/>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Manufacturing Directors and Managers show lower satisfaction rates.</a:t>
            </a:r>
            <a:endParaRPr sz="700"/>
          </a:p>
          <a:p>
            <a:pPr indent="0" lvl="0" marL="0" marR="0" rtl="0" algn="just">
              <a:lnSpc>
                <a:spcPct val="130022"/>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p:txBody>
      </p:sp>
      <p:sp>
        <p:nvSpPr>
          <p:cNvPr id="377" name="Google Shape;377;p34"/>
          <p:cNvSpPr txBox="1"/>
          <p:nvPr/>
        </p:nvSpPr>
        <p:spPr>
          <a:xfrm>
            <a:off x="618650" y="1393750"/>
            <a:ext cx="2869500" cy="1049700"/>
          </a:xfrm>
          <a:prstGeom prst="rect">
            <a:avLst/>
          </a:prstGeom>
          <a:noFill/>
          <a:ln>
            <a:noFill/>
          </a:ln>
        </p:spPr>
        <p:txBody>
          <a:bodyPr anchorCtr="0" anchor="t" bIns="0" lIns="0" spcFirstLastPara="1" rIns="0" wrap="square" tIns="0">
            <a:spAutoFit/>
          </a:bodyPr>
          <a:lstStyle/>
          <a:p>
            <a:pPr indent="-120650" lvl="1" marL="228600" marR="0" rtl="0" algn="just">
              <a:lnSpc>
                <a:spcPct val="129985"/>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Research Scientists and Laboratory Technicians have the highest satisfaction rates, indicating a positive work experience.</a:t>
            </a:r>
            <a:endParaRPr sz="700"/>
          </a:p>
          <a:p>
            <a:pPr indent="0" lvl="0" marL="0" marR="0" rtl="0" algn="just">
              <a:lnSpc>
                <a:spcPct val="129985"/>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p:txBody>
      </p:sp>
      <p:sp>
        <p:nvSpPr>
          <p:cNvPr id="378" name="Google Shape;378;p34"/>
          <p:cNvSpPr txBox="1"/>
          <p:nvPr/>
        </p:nvSpPr>
        <p:spPr>
          <a:xfrm>
            <a:off x="811693" y="2566292"/>
            <a:ext cx="2285548" cy="706978"/>
          </a:xfrm>
          <a:prstGeom prst="rect">
            <a:avLst/>
          </a:prstGeom>
          <a:noFill/>
          <a:ln>
            <a:noFill/>
          </a:ln>
        </p:spPr>
        <p:txBody>
          <a:bodyPr anchorCtr="0" anchor="t" bIns="0" lIns="0" spcFirstLastPara="1" rIns="0" wrap="square" tIns="0">
            <a:spAutoFit/>
          </a:bodyPr>
          <a:lstStyle/>
          <a:p>
            <a:pPr indent="-120650" lvl="1" marL="228600" marR="0" rtl="0" algn="just">
              <a:lnSpc>
                <a:spcPct val="129985"/>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Sales Executives and Sales Representatives have moderate satisfaction levels.</a:t>
            </a:r>
            <a:endParaRPr sz="700"/>
          </a:p>
          <a:p>
            <a:pPr indent="0" lvl="0" marL="0" marR="0" rtl="0" algn="just">
              <a:lnSpc>
                <a:spcPct val="129985"/>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p:txBody>
      </p:sp>
      <p:sp>
        <p:nvSpPr>
          <p:cNvPr id="379" name="Google Shape;379;p34"/>
          <p:cNvSpPr txBox="1"/>
          <p:nvPr/>
        </p:nvSpPr>
        <p:spPr>
          <a:xfrm>
            <a:off x="6005661" y="1144790"/>
            <a:ext cx="2869511" cy="183728"/>
          </a:xfrm>
          <a:prstGeom prst="rect">
            <a:avLst/>
          </a:prstGeom>
          <a:noFill/>
          <a:ln>
            <a:noFill/>
          </a:ln>
        </p:spPr>
        <p:txBody>
          <a:bodyPr anchorCtr="0" anchor="t" bIns="0" lIns="0" spcFirstLastPara="1" rIns="0" wrap="square" tIns="0">
            <a:spAutoFit/>
          </a:bodyPr>
          <a:lstStyle/>
          <a:p>
            <a:pPr indent="0" lvl="0" marL="0" marR="0" rtl="0" algn="l">
              <a:lnSpc>
                <a:spcPct val="113019"/>
              </a:lnSpc>
              <a:spcBef>
                <a:spcPts val="0"/>
              </a:spcBef>
              <a:spcAft>
                <a:spcPts val="0"/>
              </a:spcAft>
              <a:buNone/>
            </a:pPr>
            <a:r>
              <a:rPr b="1" i="0" lang="en" sz="1200" u="none" cap="none" strike="noStrike">
                <a:solidFill>
                  <a:srgbClr val="000000"/>
                </a:solidFill>
                <a:latin typeface="Poppins"/>
                <a:ea typeface="Poppins"/>
                <a:cs typeface="Poppins"/>
                <a:sym typeface="Poppins"/>
              </a:rPr>
              <a:t>Lowest Satisfaction rate </a:t>
            </a:r>
            <a:endParaRPr sz="700"/>
          </a:p>
        </p:txBody>
      </p:sp>
      <p:sp>
        <p:nvSpPr>
          <p:cNvPr id="380" name="Google Shape;380;p34"/>
          <p:cNvSpPr txBox="1"/>
          <p:nvPr/>
        </p:nvSpPr>
        <p:spPr>
          <a:xfrm>
            <a:off x="811692" y="3381425"/>
            <a:ext cx="2676481" cy="166928"/>
          </a:xfrm>
          <a:prstGeom prst="rect">
            <a:avLst/>
          </a:prstGeom>
          <a:noFill/>
          <a:ln>
            <a:noFill/>
          </a:ln>
        </p:spPr>
        <p:txBody>
          <a:bodyPr anchorCtr="0" anchor="t" bIns="0" lIns="0" spcFirstLastPara="1" rIns="0" wrap="square" tIns="0">
            <a:spAutoFit/>
          </a:bodyPr>
          <a:lstStyle/>
          <a:p>
            <a:pPr indent="0" lvl="0" marL="0" marR="0" rtl="0" algn="r">
              <a:lnSpc>
                <a:spcPct val="113000"/>
              </a:lnSpc>
              <a:spcBef>
                <a:spcPts val="0"/>
              </a:spcBef>
              <a:spcAft>
                <a:spcPts val="0"/>
              </a:spcAft>
              <a:buNone/>
            </a:pPr>
            <a:r>
              <a:rPr b="1" i="0" lang="en" sz="1100" u="none" cap="none" strike="noStrike">
                <a:solidFill>
                  <a:srgbClr val="000000"/>
                </a:solidFill>
                <a:latin typeface="Poppins"/>
                <a:ea typeface="Poppins"/>
                <a:cs typeface="Poppins"/>
                <a:sym typeface="Poppins"/>
              </a:rPr>
              <a:t>Lower Satisfaction rate </a:t>
            </a:r>
            <a:endParaRPr sz="700"/>
          </a:p>
        </p:txBody>
      </p:sp>
      <p:sp>
        <p:nvSpPr>
          <p:cNvPr id="381" name="Google Shape;381;p34"/>
          <p:cNvSpPr txBox="1"/>
          <p:nvPr/>
        </p:nvSpPr>
        <p:spPr>
          <a:xfrm>
            <a:off x="1060807" y="1166722"/>
            <a:ext cx="2427367" cy="183728"/>
          </a:xfrm>
          <a:prstGeom prst="rect">
            <a:avLst/>
          </a:prstGeom>
          <a:noFill/>
          <a:ln>
            <a:noFill/>
          </a:ln>
        </p:spPr>
        <p:txBody>
          <a:bodyPr anchorCtr="0" anchor="t" bIns="0" lIns="0" spcFirstLastPara="1" rIns="0" wrap="square" tIns="0">
            <a:spAutoFit/>
          </a:bodyPr>
          <a:lstStyle/>
          <a:p>
            <a:pPr indent="0" lvl="0" marL="0" marR="0" rtl="0" algn="r">
              <a:lnSpc>
                <a:spcPct val="113019"/>
              </a:lnSpc>
              <a:spcBef>
                <a:spcPts val="0"/>
              </a:spcBef>
              <a:spcAft>
                <a:spcPts val="0"/>
              </a:spcAft>
              <a:buNone/>
            </a:pPr>
            <a:r>
              <a:rPr b="1" i="0" lang="en" sz="1200" u="none" cap="none" strike="noStrike">
                <a:solidFill>
                  <a:srgbClr val="000000"/>
                </a:solidFill>
                <a:latin typeface="Poppins"/>
                <a:ea typeface="Poppins"/>
                <a:cs typeface="Poppins"/>
                <a:sym typeface="Poppins"/>
              </a:rPr>
              <a:t>Highest Satisfaction rate  </a:t>
            </a:r>
            <a:endParaRPr sz="700"/>
          </a:p>
        </p:txBody>
      </p:sp>
      <p:sp>
        <p:nvSpPr>
          <p:cNvPr id="382" name="Google Shape;382;p34"/>
          <p:cNvSpPr txBox="1"/>
          <p:nvPr/>
        </p:nvSpPr>
        <p:spPr>
          <a:xfrm>
            <a:off x="975362" y="2332445"/>
            <a:ext cx="2121879" cy="183728"/>
          </a:xfrm>
          <a:prstGeom prst="rect">
            <a:avLst/>
          </a:prstGeom>
          <a:noFill/>
          <a:ln>
            <a:noFill/>
          </a:ln>
        </p:spPr>
        <p:txBody>
          <a:bodyPr anchorCtr="0" anchor="t" bIns="0" lIns="0" spcFirstLastPara="1" rIns="0" wrap="square" tIns="0">
            <a:spAutoFit/>
          </a:bodyPr>
          <a:lstStyle/>
          <a:p>
            <a:pPr indent="0" lvl="0" marL="0" marR="0" rtl="0" algn="r">
              <a:lnSpc>
                <a:spcPct val="113019"/>
              </a:lnSpc>
              <a:spcBef>
                <a:spcPts val="0"/>
              </a:spcBef>
              <a:spcAft>
                <a:spcPts val="0"/>
              </a:spcAft>
              <a:buNone/>
            </a:pPr>
            <a:r>
              <a:rPr b="1" i="0" lang="en" sz="1200" u="none" cap="none" strike="noStrike">
                <a:solidFill>
                  <a:srgbClr val="000000"/>
                </a:solidFill>
                <a:latin typeface="Poppins"/>
                <a:ea typeface="Poppins"/>
                <a:cs typeface="Poppins"/>
                <a:sym typeface="Poppins"/>
              </a:rPr>
              <a:t>Moderate satisfaction rate  </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p:nvPr/>
        </p:nvSpPr>
        <p:spPr>
          <a:xfrm rot="2903702">
            <a:off x="-3069566" y="3274412"/>
            <a:ext cx="5454657" cy="1854584"/>
          </a:xfrm>
          <a:custGeom>
            <a:rect b="b" l="l" r="r" t="t"/>
            <a:pathLst>
              <a:path extrusionOk="0" h="3709167" w="10909314">
                <a:moveTo>
                  <a:pt x="0" y="0"/>
                </a:moveTo>
                <a:lnTo>
                  <a:pt x="10909314" y="0"/>
                </a:lnTo>
                <a:lnTo>
                  <a:pt x="10909314" y="3709167"/>
                </a:lnTo>
                <a:lnTo>
                  <a:pt x="0" y="3709167"/>
                </a:lnTo>
                <a:lnTo>
                  <a:pt x="0" y="0"/>
                </a:lnTo>
                <a:close/>
              </a:path>
            </a:pathLst>
          </a:custGeom>
          <a:blipFill rotWithShape="1">
            <a:blip r:embed="rId3">
              <a:alphaModFix amt="77000"/>
            </a:blip>
            <a:stretch>
              <a:fillRect b="0" l="0" r="0" t="0"/>
            </a:stretch>
          </a:blipFill>
          <a:ln>
            <a:noFill/>
          </a:ln>
        </p:spPr>
      </p:sp>
      <p:sp>
        <p:nvSpPr>
          <p:cNvPr id="388" name="Google Shape;388;p35"/>
          <p:cNvSpPr txBox="1"/>
          <p:nvPr/>
        </p:nvSpPr>
        <p:spPr>
          <a:xfrm>
            <a:off x="815532" y="338710"/>
            <a:ext cx="7954200" cy="50118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 sz="1100" u="none" cap="none" strike="noStrike">
                <a:solidFill>
                  <a:srgbClr val="000000"/>
                </a:solidFill>
                <a:latin typeface="Poppins"/>
                <a:ea typeface="Poppins"/>
                <a:cs typeface="Poppins"/>
                <a:sym typeface="Poppins"/>
              </a:rPr>
              <a:t>The HR Analysis Report provides an in-depth evaluation of employee attrition within the organization, highlighting critical areas that require attention to enhance workforce stability and satisfaction. By assessing overall attrition metrics, department-wise attrition, gender-based attrition, job satisfaction, and employee demographics, we have identified key patterns and underlying issues contributing to employee turnover.</a:t>
            </a:r>
            <a:endParaRPr sz="600"/>
          </a:p>
          <a:p>
            <a:pPr indent="0" lvl="0" marL="0" marR="0" rtl="0" algn="just">
              <a:lnSpc>
                <a:spcPct val="130000"/>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a:p>
            <a:pPr indent="0" lvl="0" marL="0" marR="0" rtl="0" algn="just">
              <a:lnSpc>
                <a:spcPct val="130000"/>
              </a:lnSpc>
              <a:spcBef>
                <a:spcPts val="0"/>
              </a:spcBef>
              <a:spcAft>
                <a:spcPts val="0"/>
              </a:spcAft>
              <a:buNone/>
            </a:pPr>
            <a:r>
              <a:rPr b="0" i="0" lang="en" sz="1100" u="none" cap="none" strike="noStrike">
                <a:solidFill>
                  <a:srgbClr val="000000"/>
                </a:solidFill>
                <a:latin typeface="Poppins"/>
                <a:ea typeface="Poppins"/>
                <a:cs typeface="Poppins"/>
                <a:sym typeface="Poppins"/>
              </a:rPr>
              <a:t>Key findings from the report include:</a:t>
            </a:r>
            <a:endParaRPr sz="600"/>
          </a:p>
          <a:p>
            <a:pPr indent="-120650" lvl="1" marL="254000" marR="0" rtl="0" algn="just">
              <a:lnSpc>
                <a:spcPct val="130000"/>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High attrition rates in the Research and Development (R&amp;D) and Sales departments, necessitating targeted retention strategies.</a:t>
            </a:r>
            <a:endParaRPr sz="600"/>
          </a:p>
          <a:p>
            <a:pPr indent="-120650" lvl="1" marL="254000" marR="0" rtl="0" algn="just">
              <a:lnSpc>
                <a:spcPct val="130000"/>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Gender disparities in attrition rates, with higher turnover among male employees, suggesting the need for gender-specific interventions.</a:t>
            </a:r>
            <a:endParaRPr sz="600"/>
          </a:p>
          <a:p>
            <a:pPr indent="-120650" lvl="1" marL="254000" marR="0" rtl="0" algn="just">
              <a:lnSpc>
                <a:spcPct val="130000"/>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Job satisfaction levels vary significantly across roles, with particularly low satisfaction among Manufacturing Directors, Managers, and Research Directors.</a:t>
            </a:r>
            <a:endParaRPr sz="600"/>
          </a:p>
          <a:p>
            <a:pPr indent="-120650" lvl="1" marL="254000" marR="0" rtl="0" algn="just">
              <a:lnSpc>
                <a:spcPct val="130000"/>
              </a:lnSpc>
              <a:spcBef>
                <a:spcPts val="0"/>
              </a:spcBef>
              <a:spcAft>
                <a:spcPts val="0"/>
              </a:spcAft>
              <a:buClr>
                <a:srgbClr val="000000"/>
              </a:buClr>
              <a:buSzPts val="1100"/>
              <a:buFont typeface="Arial"/>
              <a:buChar char="•"/>
            </a:pPr>
            <a:r>
              <a:rPr b="0" i="0" lang="en" sz="1100" u="none" cap="none" strike="noStrike">
                <a:solidFill>
                  <a:srgbClr val="000000"/>
                </a:solidFill>
                <a:latin typeface="Poppins"/>
                <a:ea typeface="Poppins"/>
                <a:cs typeface="Poppins"/>
                <a:sym typeface="Poppins"/>
              </a:rPr>
              <a:t>Certain age groups are more prone to attrition, indicating the importance of age-specific retention strategies.</a:t>
            </a:r>
            <a:endParaRPr sz="600"/>
          </a:p>
          <a:p>
            <a:pPr indent="0" lvl="0" marL="0" marR="0" rtl="0" algn="just">
              <a:lnSpc>
                <a:spcPct val="130000"/>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a:p>
            <a:pPr indent="0" lvl="0" marL="0" marR="0" rtl="0" algn="just">
              <a:lnSpc>
                <a:spcPct val="130000"/>
              </a:lnSpc>
              <a:spcBef>
                <a:spcPts val="0"/>
              </a:spcBef>
              <a:spcAft>
                <a:spcPts val="0"/>
              </a:spcAft>
              <a:buNone/>
            </a:pPr>
            <a:r>
              <a:rPr b="0" i="0" lang="en" sz="1100" u="none" cap="none" strike="noStrike">
                <a:solidFill>
                  <a:srgbClr val="000000"/>
                </a:solidFill>
                <a:latin typeface="Poppins"/>
                <a:ea typeface="Poppins"/>
                <a:cs typeface="Poppins"/>
                <a:sym typeface="Poppins"/>
              </a:rPr>
              <a:t>The comprehensive analysis has enabled us to develop actionable insights and propose data-driven strategies to improve employee retention and job satisfaction. By implementing these strategies, the organization can reduce turnover rates, enhance employee engagement, and foster a more stable and motivated workforce.</a:t>
            </a:r>
            <a:endParaRPr sz="600"/>
          </a:p>
          <a:p>
            <a:pPr indent="0" lvl="0" marL="0" marR="0" rtl="0" algn="just">
              <a:lnSpc>
                <a:spcPct val="130000"/>
              </a:lnSpc>
              <a:spcBef>
                <a:spcPts val="0"/>
              </a:spcBef>
              <a:spcAft>
                <a:spcPts val="0"/>
              </a:spcAft>
              <a:buNone/>
            </a:pPr>
            <a:r>
              <a:rPr b="0" i="0" lang="en" sz="1100" u="none" cap="none" strike="noStrike">
                <a:solidFill>
                  <a:srgbClr val="000000"/>
                </a:solidFill>
                <a:latin typeface="Poppins"/>
                <a:ea typeface="Poppins"/>
                <a:cs typeface="Poppins"/>
                <a:sym typeface="Poppins"/>
              </a:rPr>
              <a:t>Moving forward, continuous monitoring and adjustment of these initiatives will be essential to ensure their effectiveness and sustainability. Regular reviews and updates to the retention strategies will help address emerging issues and maintain a positive work environment. Ultimately, this report aims to provide leadership with the necessary insights to make informed decisions and create a more supportive and fulfilling workplace for all employees.</a:t>
            </a:r>
            <a:endParaRPr sz="600"/>
          </a:p>
          <a:p>
            <a:pPr indent="0" lvl="0" marL="0" marR="0" rtl="0" algn="just">
              <a:lnSpc>
                <a:spcPct val="130000"/>
              </a:lnSpc>
              <a:spcBef>
                <a:spcPts val="0"/>
              </a:spcBef>
              <a:spcAft>
                <a:spcPts val="0"/>
              </a:spcAft>
              <a:buNone/>
            </a:pPr>
            <a:r>
              <a:t/>
            </a:r>
            <a:endParaRPr b="0" i="0" sz="1100" u="none" cap="none" strike="noStrike">
              <a:solidFill>
                <a:srgbClr val="000000"/>
              </a:solidFill>
              <a:latin typeface="Poppins"/>
              <a:ea typeface="Poppins"/>
              <a:cs typeface="Poppins"/>
              <a:sym typeface="Poppins"/>
            </a:endParaRPr>
          </a:p>
        </p:txBody>
      </p:sp>
      <p:sp>
        <p:nvSpPr>
          <p:cNvPr id="389" name="Google Shape;389;p35"/>
          <p:cNvSpPr txBox="1"/>
          <p:nvPr/>
        </p:nvSpPr>
        <p:spPr>
          <a:xfrm>
            <a:off x="3490850" y="0"/>
            <a:ext cx="1914000" cy="338700"/>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i="0" lang="en" sz="2200" u="none" cap="none" strike="noStrike">
                <a:solidFill>
                  <a:srgbClr val="0E8388"/>
                </a:solidFill>
                <a:latin typeface="Poppins"/>
                <a:ea typeface="Poppins"/>
                <a:cs typeface="Poppins"/>
                <a:sym typeface="Poppins"/>
              </a:rPr>
              <a:t>CONCLUSION</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36"/>
          <p:cNvGrpSpPr/>
          <p:nvPr/>
        </p:nvGrpSpPr>
        <p:grpSpPr>
          <a:xfrm>
            <a:off x="749942" y="1716816"/>
            <a:ext cx="3119585" cy="380546"/>
            <a:chOff x="0" y="-57150"/>
            <a:chExt cx="3800029" cy="463550"/>
          </a:xfrm>
        </p:grpSpPr>
        <p:sp>
          <p:nvSpPr>
            <p:cNvPr id="395" name="Google Shape;395;p36"/>
            <p:cNvSpPr/>
            <p:nvPr/>
          </p:nvSpPr>
          <p:spPr>
            <a:xfrm>
              <a:off x="0" y="0"/>
              <a:ext cx="3800029" cy="406400"/>
            </a:xfrm>
            <a:custGeom>
              <a:rect b="b" l="l" r="r" t="t"/>
              <a:pathLst>
                <a:path extrusionOk="0"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6" name="Google Shape;396;p36"/>
            <p:cNvSpPr txBox="1"/>
            <p:nvPr/>
          </p:nvSpPr>
          <p:spPr>
            <a:xfrm>
              <a:off x="0" y="-57150"/>
              <a:ext cx="3800029"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7" name="Google Shape;397;p36"/>
          <p:cNvSpPr/>
          <p:nvPr/>
        </p:nvSpPr>
        <p:spPr>
          <a:xfrm>
            <a:off x="511614" y="1680710"/>
            <a:ext cx="476658" cy="476658"/>
          </a:xfrm>
          <a:custGeom>
            <a:rect b="b" l="l" r="r" t="t"/>
            <a:pathLst>
              <a:path extrusionOk="0" h="953315" w="953315">
                <a:moveTo>
                  <a:pt x="0" y="0"/>
                </a:moveTo>
                <a:lnTo>
                  <a:pt x="953315" y="0"/>
                </a:lnTo>
                <a:lnTo>
                  <a:pt x="953315" y="953315"/>
                </a:lnTo>
                <a:lnTo>
                  <a:pt x="0" y="953315"/>
                </a:lnTo>
                <a:lnTo>
                  <a:pt x="0" y="0"/>
                </a:lnTo>
                <a:close/>
              </a:path>
            </a:pathLst>
          </a:custGeom>
          <a:blipFill rotWithShape="1">
            <a:blip r:embed="rId3">
              <a:alphaModFix/>
            </a:blip>
            <a:stretch>
              <a:fillRect b="0" l="0" r="0" t="0"/>
            </a:stretch>
          </a:blipFill>
          <a:ln>
            <a:noFill/>
          </a:ln>
        </p:spPr>
      </p:sp>
      <p:sp>
        <p:nvSpPr>
          <p:cNvPr id="398" name="Google Shape;398;p36"/>
          <p:cNvSpPr/>
          <p:nvPr/>
        </p:nvSpPr>
        <p:spPr>
          <a:xfrm>
            <a:off x="602093" y="1777789"/>
            <a:ext cx="295699" cy="295699"/>
          </a:xfrm>
          <a:custGeom>
            <a:rect b="b" l="l" r="r" t="t"/>
            <a:pathLst>
              <a:path extrusionOk="0" h="591399" w="591399">
                <a:moveTo>
                  <a:pt x="0" y="0"/>
                </a:moveTo>
                <a:lnTo>
                  <a:pt x="591399" y="0"/>
                </a:lnTo>
                <a:lnTo>
                  <a:pt x="591399" y="591399"/>
                </a:lnTo>
                <a:lnTo>
                  <a:pt x="0" y="591399"/>
                </a:lnTo>
                <a:lnTo>
                  <a:pt x="0" y="0"/>
                </a:lnTo>
                <a:close/>
              </a:path>
            </a:pathLst>
          </a:custGeom>
          <a:blipFill rotWithShape="1">
            <a:blip r:embed="rId4">
              <a:alphaModFix/>
            </a:blip>
            <a:stretch>
              <a:fillRect b="0" l="0" r="0" t="0"/>
            </a:stretch>
          </a:blipFill>
          <a:ln>
            <a:noFill/>
          </a:ln>
        </p:spPr>
      </p:sp>
      <p:grpSp>
        <p:nvGrpSpPr>
          <p:cNvPr id="399" name="Google Shape;399;p36"/>
          <p:cNvGrpSpPr/>
          <p:nvPr/>
        </p:nvGrpSpPr>
        <p:grpSpPr>
          <a:xfrm rot="555793">
            <a:off x="6994310" y="-1825868"/>
            <a:ext cx="3734808" cy="7868775"/>
            <a:chOff x="0" y="-57150"/>
            <a:chExt cx="1967306" cy="4144869"/>
          </a:xfrm>
        </p:grpSpPr>
        <p:sp>
          <p:nvSpPr>
            <p:cNvPr id="400" name="Google Shape;400;p36"/>
            <p:cNvSpPr/>
            <p:nvPr/>
          </p:nvSpPr>
          <p:spPr>
            <a:xfrm>
              <a:off x="0" y="0"/>
              <a:ext cx="1967306" cy="4087719"/>
            </a:xfrm>
            <a:custGeom>
              <a:rect b="b" l="l" r="r" t="t"/>
              <a:pathLst>
                <a:path extrusionOk="0" h="4087719" w="1967306">
                  <a:moveTo>
                    <a:pt x="0" y="0"/>
                  </a:moveTo>
                  <a:lnTo>
                    <a:pt x="1967306" y="0"/>
                  </a:lnTo>
                  <a:lnTo>
                    <a:pt x="1967306" y="4087719"/>
                  </a:lnTo>
                  <a:lnTo>
                    <a:pt x="0" y="4087719"/>
                  </a:lnTo>
                  <a:close/>
                </a:path>
              </a:pathLst>
            </a:custGeom>
            <a:solidFill>
              <a:srgbClr val="306464"/>
            </a:solidFill>
            <a:ln>
              <a:noFill/>
            </a:ln>
          </p:spPr>
        </p:sp>
        <p:sp>
          <p:nvSpPr>
            <p:cNvPr id="401" name="Google Shape;401;p36"/>
            <p:cNvSpPr txBox="1"/>
            <p:nvPr/>
          </p:nvSpPr>
          <p:spPr>
            <a:xfrm>
              <a:off x="0" y="-57150"/>
              <a:ext cx="1967306" cy="41448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2" name="Google Shape;402;p36"/>
          <p:cNvSpPr/>
          <p:nvPr/>
        </p:nvSpPr>
        <p:spPr>
          <a:xfrm rot="-4721612">
            <a:off x="2442946" y="948432"/>
            <a:ext cx="7157110" cy="2496042"/>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5">
              <a:alphaModFix/>
            </a:blip>
            <a:stretch>
              <a:fillRect b="0" l="0" r="0" t="0"/>
            </a:stretch>
          </a:blipFill>
          <a:ln>
            <a:noFill/>
          </a:ln>
        </p:spPr>
      </p:sp>
      <p:sp>
        <p:nvSpPr>
          <p:cNvPr id="403" name="Google Shape;403;p36"/>
          <p:cNvSpPr/>
          <p:nvPr/>
        </p:nvSpPr>
        <p:spPr>
          <a:xfrm flipH="1" rot="-2967198">
            <a:off x="6602418" y="3361781"/>
            <a:ext cx="5454657" cy="1854584"/>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6">
              <a:alphaModFix amt="77000"/>
            </a:blip>
            <a:stretch>
              <a:fillRect b="0" l="0" r="0" t="0"/>
            </a:stretch>
          </a:blipFill>
          <a:ln>
            <a:noFill/>
          </a:ln>
        </p:spPr>
      </p:sp>
      <p:grpSp>
        <p:nvGrpSpPr>
          <p:cNvPr id="404" name="Google Shape;404;p36"/>
          <p:cNvGrpSpPr/>
          <p:nvPr/>
        </p:nvGrpSpPr>
        <p:grpSpPr>
          <a:xfrm>
            <a:off x="5706605" y="473198"/>
            <a:ext cx="428933" cy="428933"/>
            <a:chOff x="0" y="0"/>
            <a:chExt cx="812800" cy="812800"/>
          </a:xfrm>
        </p:grpSpPr>
        <p:sp>
          <p:nvSpPr>
            <p:cNvPr id="405" name="Google Shape;405;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6" name="Google Shape;406;p3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7" name="Google Shape;407;p36"/>
          <p:cNvGrpSpPr/>
          <p:nvPr/>
        </p:nvGrpSpPr>
        <p:grpSpPr>
          <a:xfrm>
            <a:off x="5449548" y="1113048"/>
            <a:ext cx="302283" cy="302283"/>
            <a:chOff x="0" y="0"/>
            <a:chExt cx="812800" cy="812800"/>
          </a:xfrm>
        </p:grpSpPr>
        <p:sp>
          <p:nvSpPr>
            <p:cNvPr id="408" name="Google Shape;408;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9" name="Google Shape;409;p3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0" name="Google Shape;410;p36"/>
          <p:cNvGrpSpPr/>
          <p:nvPr/>
        </p:nvGrpSpPr>
        <p:grpSpPr>
          <a:xfrm>
            <a:off x="5862093" y="340957"/>
            <a:ext cx="318817" cy="318816"/>
            <a:chOff x="0" y="0"/>
            <a:chExt cx="812800" cy="812800"/>
          </a:xfrm>
        </p:grpSpPr>
        <p:sp>
          <p:nvSpPr>
            <p:cNvPr id="411" name="Google Shape;411;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2" name="Google Shape;412;p3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3" name="Google Shape;413;p36"/>
          <p:cNvSpPr/>
          <p:nvPr/>
        </p:nvSpPr>
        <p:spPr>
          <a:xfrm>
            <a:off x="5037667" y="602140"/>
            <a:ext cx="4541360" cy="4541360"/>
          </a:xfrm>
          <a:custGeom>
            <a:rect b="b" l="l" r="r" t="t"/>
            <a:pathLst>
              <a:path extrusionOk="0" h="9082719" w="9082719">
                <a:moveTo>
                  <a:pt x="0" y="0"/>
                </a:moveTo>
                <a:lnTo>
                  <a:pt x="9082720" y="0"/>
                </a:lnTo>
                <a:lnTo>
                  <a:pt x="9082720" y="9082719"/>
                </a:lnTo>
                <a:lnTo>
                  <a:pt x="0" y="9082719"/>
                </a:lnTo>
                <a:lnTo>
                  <a:pt x="0" y="0"/>
                </a:lnTo>
                <a:close/>
              </a:path>
            </a:pathLst>
          </a:custGeom>
          <a:blipFill rotWithShape="1">
            <a:blip r:embed="rId7">
              <a:alphaModFix/>
            </a:blip>
            <a:stretch>
              <a:fillRect b="0" l="0" r="0" t="0"/>
            </a:stretch>
          </a:blipFill>
          <a:ln>
            <a:noFill/>
          </a:ln>
        </p:spPr>
      </p:sp>
      <p:grpSp>
        <p:nvGrpSpPr>
          <p:cNvPr id="414" name="Google Shape;414;p36"/>
          <p:cNvGrpSpPr/>
          <p:nvPr/>
        </p:nvGrpSpPr>
        <p:grpSpPr>
          <a:xfrm>
            <a:off x="511614" y="2230650"/>
            <a:ext cx="3357913" cy="476658"/>
            <a:chOff x="0" y="0"/>
            <a:chExt cx="8954436" cy="1271087"/>
          </a:xfrm>
        </p:grpSpPr>
        <p:grpSp>
          <p:nvGrpSpPr>
            <p:cNvPr id="415" name="Google Shape;415;p36"/>
            <p:cNvGrpSpPr/>
            <p:nvPr/>
          </p:nvGrpSpPr>
          <p:grpSpPr>
            <a:xfrm>
              <a:off x="635543" y="65594"/>
              <a:ext cx="8318893" cy="1014788"/>
              <a:chOff x="0" y="-57150"/>
              <a:chExt cx="3800029" cy="463550"/>
            </a:xfrm>
          </p:grpSpPr>
          <p:sp>
            <p:nvSpPr>
              <p:cNvPr id="416" name="Google Shape;416;p36"/>
              <p:cNvSpPr/>
              <p:nvPr/>
            </p:nvSpPr>
            <p:spPr>
              <a:xfrm>
                <a:off x="0" y="0"/>
                <a:ext cx="3800029" cy="406400"/>
              </a:xfrm>
              <a:custGeom>
                <a:rect b="b" l="l" r="r" t="t"/>
                <a:pathLst>
                  <a:path extrusionOk="0"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7" name="Google Shape;417;p36"/>
              <p:cNvSpPr txBox="1"/>
              <p:nvPr/>
            </p:nvSpPr>
            <p:spPr>
              <a:xfrm>
                <a:off x="0" y="-57150"/>
                <a:ext cx="3800029"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8" name="Google Shape;418;p36"/>
            <p:cNvSpPr/>
            <p:nvPr/>
          </p:nvSpPr>
          <p:spPr>
            <a:xfrm>
              <a:off x="0" y="0"/>
              <a:ext cx="1271087" cy="1271087"/>
            </a:xfrm>
            <a:custGeom>
              <a:rect b="b" l="l" r="r" t="t"/>
              <a:pathLst>
                <a:path extrusionOk="0" h="1271087" w="1271087">
                  <a:moveTo>
                    <a:pt x="0" y="0"/>
                  </a:moveTo>
                  <a:lnTo>
                    <a:pt x="1271087" y="0"/>
                  </a:lnTo>
                  <a:lnTo>
                    <a:pt x="1271087" y="1271087"/>
                  </a:lnTo>
                  <a:lnTo>
                    <a:pt x="0" y="1271087"/>
                  </a:lnTo>
                  <a:lnTo>
                    <a:pt x="0" y="0"/>
                  </a:lnTo>
                  <a:close/>
                </a:path>
              </a:pathLst>
            </a:custGeom>
            <a:blipFill rotWithShape="1">
              <a:blip r:embed="rId8">
                <a:alphaModFix/>
              </a:blip>
              <a:stretch>
                <a:fillRect b="0" l="0" r="0" t="0"/>
              </a:stretch>
            </a:blipFill>
            <a:ln>
              <a:noFill/>
            </a:ln>
          </p:spPr>
        </p:sp>
        <p:sp>
          <p:nvSpPr>
            <p:cNvPr id="419" name="Google Shape;419;p36"/>
            <p:cNvSpPr/>
            <p:nvPr/>
          </p:nvSpPr>
          <p:spPr>
            <a:xfrm>
              <a:off x="278378" y="395445"/>
              <a:ext cx="714331" cy="511639"/>
            </a:xfrm>
            <a:custGeom>
              <a:rect b="b" l="l" r="r" t="t"/>
              <a:pathLst>
                <a:path extrusionOk="0" h="511639" w="714331">
                  <a:moveTo>
                    <a:pt x="0" y="0"/>
                  </a:moveTo>
                  <a:lnTo>
                    <a:pt x="714331" y="0"/>
                  </a:lnTo>
                  <a:lnTo>
                    <a:pt x="714331" y="511639"/>
                  </a:lnTo>
                  <a:lnTo>
                    <a:pt x="0" y="511639"/>
                  </a:lnTo>
                  <a:lnTo>
                    <a:pt x="0" y="0"/>
                  </a:lnTo>
                  <a:close/>
                </a:path>
              </a:pathLst>
            </a:custGeom>
            <a:blipFill rotWithShape="1">
              <a:blip r:embed="rId9">
                <a:alphaModFix/>
              </a:blip>
              <a:stretch>
                <a:fillRect b="0" l="0" r="0" t="0"/>
              </a:stretch>
            </a:blipFill>
            <a:ln>
              <a:noFill/>
            </a:ln>
          </p:spPr>
        </p:sp>
        <p:sp>
          <p:nvSpPr>
            <p:cNvPr id="420" name="Google Shape;420;p36"/>
            <p:cNvSpPr txBox="1"/>
            <p:nvPr/>
          </p:nvSpPr>
          <p:spPr>
            <a:xfrm>
              <a:off x="1624111" y="278277"/>
              <a:ext cx="6625200" cy="6288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 sz="1400" u="none" cap="none" strike="noStrike">
                  <a:solidFill>
                    <a:srgbClr val="FFFFFF"/>
                  </a:solidFill>
                  <a:latin typeface="Poppins Medium"/>
                  <a:ea typeface="Poppins Medium"/>
                  <a:cs typeface="Poppins Medium"/>
                  <a:sym typeface="Poppins Medium"/>
                </a:rPr>
                <a:t>Utuyoelijah</a:t>
              </a:r>
              <a:r>
                <a:rPr b="0" i="0" lang="en" sz="1400" u="none" cap="none" strike="noStrike">
                  <a:solidFill>
                    <a:srgbClr val="FFFFFF"/>
                  </a:solidFill>
                  <a:latin typeface="Poppins Medium"/>
                  <a:ea typeface="Poppins Medium"/>
                  <a:cs typeface="Poppins Medium"/>
                  <a:sym typeface="Poppins Medium"/>
                </a:rPr>
                <a:t>2@gmail.com</a:t>
              </a:r>
              <a:endParaRPr sz="700"/>
            </a:p>
          </p:txBody>
        </p:sp>
      </p:grpSp>
      <p:grpSp>
        <p:nvGrpSpPr>
          <p:cNvPr id="421" name="Google Shape;421;p36"/>
          <p:cNvGrpSpPr/>
          <p:nvPr/>
        </p:nvGrpSpPr>
        <p:grpSpPr>
          <a:xfrm>
            <a:off x="752679" y="2889068"/>
            <a:ext cx="3119585" cy="380546"/>
            <a:chOff x="0" y="-57150"/>
            <a:chExt cx="3800029" cy="463550"/>
          </a:xfrm>
        </p:grpSpPr>
        <p:sp>
          <p:nvSpPr>
            <p:cNvPr id="422" name="Google Shape;422;p36"/>
            <p:cNvSpPr/>
            <p:nvPr/>
          </p:nvSpPr>
          <p:spPr>
            <a:xfrm>
              <a:off x="0" y="0"/>
              <a:ext cx="3800029" cy="406400"/>
            </a:xfrm>
            <a:custGeom>
              <a:rect b="b" l="l" r="r" t="t"/>
              <a:pathLst>
                <a:path extrusionOk="0"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3" name="Google Shape;423;p36"/>
            <p:cNvSpPr txBox="1"/>
            <p:nvPr/>
          </p:nvSpPr>
          <p:spPr>
            <a:xfrm>
              <a:off x="0" y="-57150"/>
              <a:ext cx="3800029"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4" name="Google Shape;424;p36"/>
          <p:cNvSpPr/>
          <p:nvPr/>
        </p:nvSpPr>
        <p:spPr>
          <a:xfrm>
            <a:off x="514350" y="2864471"/>
            <a:ext cx="476658" cy="476657"/>
          </a:xfrm>
          <a:custGeom>
            <a:rect b="b" l="l" r="r" t="t"/>
            <a:pathLst>
              <a:path extrusionOk="0" h="953315" w="953315">
                <a:moveTo>
                  <a:pt x="0" y="0"/>
                </a:moveTo>
                <a:lnTo>
                  <a:pt x="953315" y="0"/>
                </a:lnTo>
                <a:lnTo>
                  <a:pt x="953315" y="953316"/>
                </a:lnTo>
                <a:lnTo>
                  <a:pt x="0" y="953316"/>
                </a:lnTo>
                <a:lnTo>
                  <a:pt x="0" y="0"/>
                </a:lnTo>
                <a:close/>
              </a:path>
            </a:pathLst>
          </a:custGeom>
          <a:blipFill rotWithShape="1">
            <a:blip r:embed="rId8">
              <a:alphaModFix/>
            </a:blip>
            <a:stretch>
              <a:fillRect b="0" l="0" r="0" t="0"/>
            </a:stretch>
          </a:blipFill>
          <a:ln>
            <a:noFill/>
          </a:ln>
        </p:spPr>
      </p:sp>
      <p:sp>
        <p:nvSpPr>
          <p:cNvPr id="425" name="Google Shape;425;p36"/>
          <p:cNvSpPr/>
          <p:nvPr/>
        </p:nvSpPr>
        <p:spPr>
          <a:xfrm>
            <a:off x="623874" y="2988296"/>
            <a:ext cx="242114" cy="268642"/>
          </a:xfrm>
          <a:custGeom>
            <a:rect b="b" l="l" r="r" t="t"/>
            <a:pathLst>
              <a:path extrusionOk="0" h="537285" w="484228">
                <a:moveTo>
                  <a:pt x="0" y="0"/>
                </a:moveTo>
                <a:lnTo>
                  <a:pt x="484227" y="0"/>
                </a:lnTo>
                <a:lnTo>
                  <a:pt x="484227" y="537285"/>
                </a:lnTo>
                <a:lnTo>
                  <a:pt x="0" y="537285"/>
                </a:lnTo>
                <a:lnTo>
                  <a:pt x="0" y="0"/>
                </a:lnTo>
                <a:close/>
              </a:path>
            </a:pathLst>
          </a:custGeom>
          <a:blipFill rotWithShape="1">
            <a:blip r:embed="rId10">
              <a:alphaModFix/>
            </a:blip>
            <a:stretch>
              <a:fillRect b="0" l="0" r="0" t="0"/>
            </a:stretch>
          </a:blipFill>
          <a:ln>
            <a:noFill/>
          </a:ln>
        </p:spPr>
      </p:sp>
      <p:grpSp>
        <p:nvGrpSpPr>
          <p:cNvPr id="426" name="Google Shape;426;p36"/>
          <p:cNvGrpSpPr/>
          <p:nvPr/>
        </p:nvGrpSpPr>
        <p:grpSpPr>
          <a:xfrm>
            <a:off x="750137" y="3522909"/>
            <a:ext cx="3122127" cy="380855"/>
            <a:chOff x="0" y="-57150"/>
            <a:chExt cx="3800029" cy="463550"/>
          </a:xfrm>
        </p:grpSpPr>
        <p:sp>
          <p:nvSpPr>
            <p:cNvPr id="427" name="Google Shape;427;p36"/>
            <p:cNvSpPr/>
            <p:nvPr/>
          </p:nvSpPr>
          <p:spPr>
            <a:xfrm>
              <a:off x="0" y="0"/>
              <a:ext cx="3800029" cy="406400"/>
            </a:xfrm>
            <a:custGeom>
              <a:rect b="b" l="l" r="r" t="t"/>
              <a:pathLst>
                <a:path extrusionOk="0"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8" name="Google Shape;428;p36"/>
            <p:cNvSpPr txBox="1"/>
            <p:nvPr/>
          </p:nvSpPr>
          <p:spPr>
            <a:xfrm>
              <a:off x="0" y="-57150"/>
              <a:ext cx="3800029"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9" name="Google Shape;429;p36"/>
          <p:cNvSpPr/>
          <p:nvPr/>
        </p:nvSpPr>
        <p:spPr>
          <a:xfrm>
            <a:off x="511614" y="3498291"/>
            <a:ext cx="477046" cy="477046"/>
          </a:xfrm>
          <a:custGeom>
            <a:rect b="b" l="l" r="r" t="t"/>
            <a:pathLst>
              <a:path extrusionOk="0" h="954092" w="954092">
                <a:moveTo>
                  <a:pt x="0" y="0"/>
                </a:moveTo>
                <a:lnTo>
                  <a:pt x="954092" y="0"/>
                </a:lnTo>
                <a:lnTo>
                  <a:pt x="954092" y="954091"/>
                </a:lnTo>
                <a:lnTo>
                  <a:pt x="0" y="954091"/>
                </a:lnTo>
                <a:lnTo>
                  <a:pt x="0" y="0"/>
                </a:lnTo>
                <a:close/>
              </a:path>
            </a:pathLst>
          </a:custGeom>
          <a:blipFill rotWithShape="1">
            <a:blip r:embed="rId8">
              <a:alphaModFix/>
            </a:blip>
            <a:stretch>
              <a:fillRect b="0" l="0" r="0" t="0"/>
            </a:stretch>
          </a:blipFill>
          <a:ln>
            <a:noFill/>
          </a:ln>
        </p:spPr>
      </p:sp>
      <p:grpSp>
        <p:nvGrpSpPr>
          <p:cNvPr id="430" name="Google Shape;430;p36"/>
          <p:cNvGrpSpPr/>
          <p:nvPr/>
        </p:nvGrpSpPr>
        <p:grpSpPr>
          <a:xfrm>
            <a:off x="752679" y="4080897"/>
            <a:ext cx="3119585" cy="380546"/>
            <a:chOff x="0" y="-57150"/>
            <a:chExt cx="3800029" cy="463550"/>
          </a:xfrm>
        </p:grpSpPr>
        <p:sp>
          <p:nvSpPr>
            <p:cNvPr id="431" name="Google Shape;431;p36"/>
            <p:cNvSpPr/>
            <p:nvPr/>
          </p:nvSpPr>
          <p:spPr>
            <a:xfrm>
              <a:off x="0" y="0"/>
              <a:ext cx="3800029" cy="406400"/>
            </a:xfrm>
            <a:custGeom>
              <a:rect b="b" l="l" r="r" t="t"/>
              <a:pathLst>
                <a:path extrusionOk="0"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2" name="Google Shape;432;p36"/>
            <p:cNvSpPr txBox="1"/>
            <p:nvPr/>
          </p:nvSpPr>
          <p:spPr>
            <a:xfrm>
              <a:off x="0" y="-57150"/>
              <a:ext cx="3800029"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3" name="Google Shape;433;p36"/>
          <p:cNvSpPr/>
          <p:nvPr/>
        </p:nvSpPr>
        <p:spPr>
          <a:xfrm>
            <a:off x="514350" y="4056299"/>
            <a:ext cx="476658" cy="476657"/>
          </a:xfrm>
          <a:custGeom>
            <a:rect b="b" l="l" r="r" t="t"/>
            <a:pathLst>
              <a:path extrusionOk="0" h="953315" w="953315">
                <a:moveTo>
                  <a:pt x="0" y="0"/>
                </a:moveTo>
                <a:lnTo>
                  <a:pt x="953315" y="0"/>
                </a:lnTo>
                <a:lnTo>
                  <a:pt x="953315" y="953316"/>
                </a:lnTo>
                <a:lnTo>
                  <a:pt x="0" y="953316"/>
                </a:lnTo>
                <a:lnTo>
                  <a:pt x="0" y="0"/>
                </a:lnTo>
                <a:close/>
              </a:path>
            </a:pathLst>
          </a:custGeom>
          <a:blipFill rotWithShape="1">
            <a:blip r:embed="rId8">
              <a:alphaModFix/>
            </a:blip>
            <a:stretch>
              <a:fillRect b="0" l="0" r="0" t="0"/>
            </a:stretch>
          </a:blipFill>
          <a:ln>
            <a:noFill/>
          </a:ln>
        </p:spPr>
      </p:sp>
      <p:sp>
        <p:nvSpPr>
          <p:cNvPr id="434" name="Google Shape;434;p36">
            <a:hlinkClick r:id="rId11"/>
          </p:cNvPr>
          <p:cNvSpPr txBox="1"/>
          <p:nvPr/>
        </p:nvSpPr>
        <p:spPr>
          <a:xfrm>
            <a:off x="1123392" y="4149938"/>
            <a:ext cx="2484600" cy="2154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 sz="1400" u="none" cap="none" strike="noStrike">
                <a:solidFill>
                  <a:srgbClr val="FFFFFF"/>
                </a:solidFill>
                <a:latin typeface="Poppins Medium"/>
                <a:ea typeface="Poppins Medium"/>
                <a:cs typeface="Poppins Medium"/>
                <a:sym typeface="Poppins Medium"/>
              </a:rPr>
              <a:t>Github</a:t>
            </a:r>
            <a:endParaRPr sz="700"/>
          </a:p>
        </p:txBody>
      </p:sp>
      <p:sp>
        <p:nvSpPr>
          <p:cNvPr id="435" name="Google Shape;435;p36"/>
          <p:cNvSpPr/>
          <p:nvPr/>
        </p:nvSpPr>
        <p:spPr>
          <a:xfrm>
            <a:off x="596963" y="3634903"/>
            <a:ext cx="311431" cy="242138"/>
          </a:xfrm>
          <a:custGeom>
            <a:rect b="b" l="l" r="r" t="t"/>
            <a:pathLst>
              <a:path extrusionOk="0" h="484276" w="622862">
                <a:moveTo>
                  <a:pt x="0" y="0"/>
                </a:moveTo>
                <a:lnTo>
                  <a:pt x="622863" y="0"/>
                </a:lnTo>
                <a:lnTo>
                  <a:pt x="622863" y="484275"/>
                </a:lnTo>
                <a:lnTo>
                  <a:pt x="0" y="484275"/>
                </a:lnTo>
                <a:lnTo>
                  <a:pt x="0" y="0"/>
                </a:lnTo>
                <a:close/>
              </a:path>
            </a:pathLst>
          </a:custGeom>
          <a:blipFill rotWithShape="1">
            <a:blip r:embed="rId12">
              <a:alphaModFix/>
            </a:blip>
            <a:stretch>
              <a:fillRect b="0" l="0" r="0" t="0"/>
            </a:stretch>
          </a:blipFill>
          <a:ln>
            <a:noFill/>
          </a:ln>
        </p:spPr>
      </p:sp>
      <p:sp>
        <p:nvSpPr>
          <p:cNvPr id="436" name="Google Shape;436;p36"/>
          <p:cNvSpPr/>
          <p:nvPr/>
        </p:nvSpPr>
        <p:spPr>
          <a:xfrm>
            <a:off x="502881" y="4155656"/>
            <a:ext cx="494123" cy="277944"/>
          </a:xfrm>
          <a:custGeom>
            <a:rect b="b" l="l" r="r" t="t"/>
            <a:pathLst>
              <a:path extrusionOk="0" h="555888" w="988245">
                <a:moveTo>
                  <a:pt x="0" y="0"/>
                </a:moveTo>
                <a:lnTo>
                  <a:pt x="988245" y="0"/>
                </a:lnTo>
                <a:lnTo>
                  <a:pt x="988245" y="555888"/>
                </a:lnTo>
                <a:lnTo>
                  <a:pt x="0" y="555888"/>
                </a:lnTo>
                <a:lnTo>
                  <a:pt x="0" y="0"/>
                </a:lnTo>
                <a:close/>
              </a:path>
            </a:pathLst>
          </a:custGeom>
          <a:blipFill rotWithShape="1">
            <a:blip r:embed="rId13">
              <a:alphaModFix/>
            </a:blip>
            <a:stretch>
              <a:fillRect b="0" l="0" r="0" t="0"/>
            </a:stretch>
          </a:blipFill>
          <a:ln>
            <a:noFill/>
          </a:ln>
        </p:spPr>
      </p:sp>
      <p:sp>
        <p:nvSpPr>
          <p:cNvPr id="437" name="Google Shape;437;p36">
            <a:hlinkClick r:id="rId14"/>
          </p:cNvPr>
          <p:cNvSpPr txBox="1"/>
          <p:nvPr/>
        </p:nvSpPr>
        <p:spPr>
          <a:xfrm>
            <a:off x="1123392" y="2958109"/>
            <a:ext cx="2484600" cy="2154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 sz="1400" u="none" cap="none" strike="noStrike">
                <a:solidFill>
                  <a:srgbClr val="FFFFFF"/>
                </a:solidFill>
                <a:latin typeface="Poppins Medium"/>
                <a:ea typeface="Poppins Medium"/>
                <a:cs typeface="Poppins Medium"/>
                <a:sym typeface="Poppins Medium"/>
              </a:rPr>
              <a:t>Full Report: HR Aanalysis</a:t>
            </a:r>
            <a:endParaRPr sz="700"/>
          </a:p>
        </p:txBody>
      </p:sp>
      <p:grpSp>
        <p:nvGrpSpPr>
          <p:cNvPr id="438" name="Google Shape;438;p36"/>
          <p:cNvGrpSpPr/>
          <p:nvPr/>
        </p:nvGrpSpPr>
        <p:grpSpPr>
          <a:xfrm>
            <a:off x="988272" y="913540"/>
            <a:ext cx="2184992" cy="476657"/>
            <a:chOff x="0" y="0"/>
            <a:chExt cx="5826645" cy="1271087"/>
          </a:xfrm>
        </p:grpSpPr>
        <p:sp>
          <p:nvSpPr>
            <p:cNvPr id="439" name="Google Shape;439;p36"/>
            <p:cNvSpPr/>
            <p:nvPr/>
          </p:nvSpPr>
          <p:spPr>
            <a:xfrm>
              <a:off x="0" y="0"/>
              <a:ext cx="1271087" cy="1271087"/>
            </a:xfrm>
            <a:custGeom>
              <a:rect b="b" l="l" r="r" t="t"/>
              <a:pathLst>
                <a:path extrusionOk="0" h="1271087" w="1271087">
                  <a:moveTo>
                    <a:pt x="0" y="0"/>
                  </a:moveTo>
                  <a:lnTo>
                    <a:pt x="1271087" y="0"/>
                  </a:lnTo>
                  <a:lnTo>
                    <a:pt x="1271087" y="1271087"/>
                  </a:lnTo>
                  <a:lnTo>
                    <a:pt x="0" y="1271087"/>
                  </a:lnTo>
                  <a:lnTo>
                    <a:pt x="0" y="0"/>
                  </a:lnTo>
                  <a:close/>
                </a:path>
              </a:pathLst>
            </a:custGeom>
            <a:blipFill rotWithShape="1">
              <a:blip r:embed="rId8">
                <a:alphaModFix/>
              </a:blip>
              <a:stretch>
                <a:fillRect b="0" l="0" r="0" t="0"/>
              </a:stretch>
            </a:blipFill>
            <a:ln>
              <a:noFill/>
            </a:ln>
          </p:spPr>
        </p:sp>
        <p:sp>
          <p:nvSpPr>
            <p:cNvPr id="440" name="Google Shape;440;p36"/>
            <p:cNvSpPr/>
            <p:nvPr/>
          </p:nvSpPr>
          <p:spPr>
            <a:xfrm>
              <a:off x="299360" y="322290"/>
              <a:ext cx="672367" cy="669845"/>
            </a:xfrm>
            <a:custGeom>
              <a:rect b="b" l="l" r="r" t="t"/>
              <a:pathLst>
                <a:path extrusionOk="0" h="669845" w="672367">
                  <a:moveTo>
                    <a:pt x="0" y="0"/>
                  </a:moveTo>
                  <a:lnTo>
                    <a:pt x="672367" y="0"/>
                  </a:lnTo>
                  <a:lnTo>
                    <a:pt x="672367" y="669846"/>
                  </a:lnTo>
                  <a:lnTo>
                    <a:pt x="0" y="669846"/>
                  </a:lnTo>
                  <a:lnTo>
                    <a:pt x="0" y="0"/>
                  </a:lnTo>
                  <a:close/>
                </a:path>
              </a:pathLst>
            </a:custGeom>
            <a:blipFill rotWithShape="1">
              <a:blip r:embed="rId15">
                <a:alphaModFix/>
              </a:blip>
              <a:stretch>
                <a:fillRect b="0" l="0" r="0" t="0"/>
              </a:stretch>
            </a:blipFill>
            <a:ln>
              <a:noFill/>
            </a:ln>
          </p:spPr>
        </p:sp>
        <p:sp>
          <p:nvSpPr>
            <p:cNvPr id="441" name="Google Shape;441;p36"/>
            <p:cNvSpPr txBox="1"/>
            <p:nvPr/>
          </p:nvSpPr>
          <p:spPr>
            <a:xfrm>
              <a:off x="1624111" y="281016"/>
              <a:ext cx="4202534" cy="654348"/>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 sz="1400" u="none" cap="none" strike="noStrike">
                  <a:solidFill>
                    <a:srgbClr val="FFFFFF"/>
                  </a:solidFill>
                  <a:latin typeface="Poppins Medium"/>
                  <a:ea typeface="Poppins Medium"/>
                  <a:cs typeface="Poppins Medium"/>
                  <a:sym typeface="Poppins Medium"/>
                </a:rPr>
                <a:t>+123-456-7890</a:t>
              </a:r>
              <a:endParaRPr sz="700"/>
            </a:p>
          </p:txBody>
        </p:sp>
      </p:grpSp>
      <p:sp>
        <p:nvSpPr>
          <p:cNvPr id="442" name="Google Shape;442;p36">
            <a:hlinkClick r:id="rId16"/>
          </p:cNvPr>
          <p:cNvSpPr txBox="1"/>
          <p:nvPr/>
        </p:nvSpPr>
        <p:spPr>
          <a:xfrm>
            <a:off x="1120656" y="1773820"/>
            <a:ext cx="2344500" cy="2154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lang="en">
                <a:solidFill>
                  <a:srgbClr val="FFFFFF"/>
                </a:solidFill>
                <a:latin typeface="Poppins Medium"/>
                <a:ea typeface="Poppins Medium"/>
                <a:cs typeface="Poppins Medium"/>
                <a:sym typeface="Poppins Medium"/>
              </a:rPr>
              <a:t>View my Website</a:t>
            </a:r>
            <a:endParaRPr sz="700"/>
          </a:p>
        </p:txBody>
      </p:sp>
      <p:sp>
        <p:nvSpPr>
          <p:cNvPr id="443" name="Google Shape;443;p36"/>
          <p:cNvSpPr txBox="1"/>
          <p:nvPr/>
        </p:nvSpPr>
        <p:spPr>
          <a:xfrm>
            <a:off x="514350" y="452438"/>
            <a:ext cx="1676221" cy="4000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2200" u="none" cap="none" strike="noStrike">
                <a:solidFill>
                  <a:srgbClr val="000000"/>
                </a:solidFill>
                <a:latin typeface="Poppins"/>
                <a:ea typeface="Poppins"/>
                <a:cs typeface="Poppins"/>
                <a:sym typeface="Poppins"/>
              </a:rPr>
              <a:t>Contact Us</a:t>
            </a:r>
            <a:endParaRPr sz="700"/>
          </a:p>
        </p:txBody>
      </p:sp>
      <p:sp>
        <p:nvSpPr>
          <p:cNvPr id="444" name="Google Shape;444;p36">
            <a:hlinkClick r:id="rId17"/>
          </p:cNvPr>
          <p:cNvSpPr txBox="1"/>
          <p:nvPr/>
        </p:nvSpPr>
        <p:spPr>
          <a:xfrm>
            <a:off x="1067354" y="3648263"/>
            <a:ext cx="2484600" cy="2154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lang="en">
                <a:solidFill>
                  <a:srgbClr val="FFFFFF"/>
                </a:solidFill>
                <a:latin typeface="Poppins Medium"/>
                <a:ea typeface="Poppins Medium"/>
                <a:cs typeface="Poppins Medium"/>
                <a:sym typeface="Poppins Medium"/>
              </a:rPr>
              <a:t>Tableau</a:t>
            </a:r>
            <a:r>
              <a:rPr lang="en">
                <a:solidFill>
                  <a:srgbClr val="FFFFFF"/>
                </a:solidFill>
                <a:latin typeface="Poppins Medium"/>
                <a:ea typeface="Poppins Medium"/>
                <a:cs typeface="Poppins Medium"/>
                <a:sym typeface="Poppins Medium"/>
              </a:rPr>
              <a:t> Dashboard</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7"/>
          <p:cNvSpPr/>
          <p:nvPr/>
        </p:nvSpPr>
        <p:spPr>
          <a:xfrm rot="-4721612">
            <a:off x="1819058" y="948432"/>
            <a:ext cx="7157110" cy="2496042"/>
          </a:xfrm>
          <a:custGeom>
            <a:rect b="b" l="l" r="r" t="t"/>
            <a:pathLst>
              <a:path extrusionOk="0" h="4992084" w="14314219">
                <a:moveTo>
                  <a:pt x="0" y="0"/>
                </a:moveTo>
                <a:lnTo>
                  <a:pt x="14314219" y="0"/>
                </a:lnTo>
                <a:lnTo>
                  <a:pt x="14314219" y="4992084"/>
                </a:lnTo>
                <a:lnTo>
                  <a:pt x="0" y="4992084"/>
                </a:lnTo>
                <a:lnTo>
                  <a:pt x="0" y="0"/>
                </a:lnTo>
                <a:close/>
              </a:path>
            </a:pathLst>
          </a:custGeom>
          <a:blipFill rotWithShape="1">
            <a:blip r:embed="rId3">
              <a:alphaModFix/>
            </a:blip>
            <a:stretch>
              <a:fillRect b="0" l="0" r="0" t="0"/>
            </a:stretch>
          </a:blipFill>
          <a:ln>
            <a:noFill/>
          </a:ln>
        </p:spPr>
      </p:sp>
      <p:sp>
        <p:nvSpPr>
          <p:cNvPr id="450" name="Google Shape;450;p37"/>
          <p:cNvSpPr/>
          <p:nvPr/>
        </p:nvSpPr>
        <p:spPr>
          <a:xfrm>
            <a:off x="4840456" y="3"/>
            <a:ext cx="4493199" cy="5144631"/>
          </a:xfrm>
          <a:custGeom>
            <a:rect b="b" l="l" r="r" t="t"/>
            <a:pathLst>
              <a:path extrusionOk="0"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rotWithShape="1">
            <a:blip r:embed="rId4">
              <a:alphaModFix/>
            </a:blip>
            <a:stretch>
              <a:fillRect b="0" l="-50126" r="-26986"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37"/>
          <p:cNvSpPr/>
          <p:nvPr/>
        </p:nvSpPr>
        <p:spPr>
          <a:xfrm flipH="1" rot="-2967198">
            <a:off x="6416672" y="3012133"/>
            <a:ext cx="5454657" cy="1854584"/>
          </a:xfrm>
          <a:custGeom>
            <a:rect b="b" l="l" r="r" t="t"/>
            <a:pathLst>
              <a:path extrusionOk="0" h="3709167" w="10909314">
                <a:moveTo>
                  <a:pt x="10909314" y="0"/>
                </a:moveTo>
                <a:lnTo>
                  <a:pt x="0" y="0"/>
                </a:lnTo>
                <a:lnTo>
                  <a:pt x="0" y="3709167"/>
                </a:lnTo>
                <a:lnTo>
                  <a:pt x="10909314" y="3709167"/>
                </a:lnTo>
                <a:lnTo>
                  <a:pt x="10909314" y="0"/>
                </a:lnTo>
                <a:close/>
              </a:path>
            </a:pathLst>
          </a:custGeom>
          <a:blipFill rotWithShape="1">
            <a:blip r:embed="rId5">
              <a:alphaModFix amt="77000"/>
            </a:blip>
            <a:stretch>
              <a:fillRect b="0" l="0" r="0" t="0"/>
            </a:stretch>
          </a:blipFill>
          <a:ln>
            <a:noFill/>
          </a:ln>
        </p:spPr>
      </p:sp>
      <p:grpSp>
        <p:nvGrpSpPr>
          <p:cNvPr id="452" name="Google Shape;452;p37"/>
          <p:cNvGrpSpPr/>
          <p:nvPr/>
        </p:nvGrpSpPr>
        <p:grpSpPr>
          <a:xfrm>
            <a:off x="5082717" y="473198"/>
            <a:ext cx="428933" cy="428933"/>
            <a:chOff x="0" y="0"/>
            <a:chExt cx="812800" cy="812800"/>
          </a:xfrm>
        </p:grpSpPr>
        <p:sp>
          <p:nvSpPr>
            <p:cNvPr id="453" name="Google Shape;45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 name="Google Shape;454;p37"/>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5" name="Google Shape;455;p37"/>
          <p:cNvGrpSpPr/>
          <p:nvPr/>
        </p:nvGrpSpPr>
        <p:grpSpPr>
          <a:xfrm>
            <a:off x="4825659" y="1113048"/>
            <a:ext cx="302283" cy="302283"/>
            <a:chOff x="0" y="0"/>
            <a:chExt cx="812800" cy="812800"/>
          </a:xfrm>
        </p:grpSpPr>
        <p:sp>
          <p:nvSpPr>
            <p:cNvPr id="456" name="Google Shape;456;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7" name="Google Shape;457;p37"/>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8" name="Google Shape;458;p37"/>
          <p:cNvGrpSpPr/>
          <p:nvPr/>
        </p:nvGrpSpPr>
        <p:grpSpPr>
          <a:xfrm>
            <a:off x="5238204" y="340957"/>
            <a:ext cx="318817" cy="318816"/>
            <a:chOff x="0" y="0"/>
            <a:chExt cx="812800" cy="812800"/>
          </a:xfrm>
        </p:grpSpPr>
        <p:sp>
          <p:nvSpPr>
            <p:cNvPr id="459" name="Google Shape;459;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0" name="Google Shape;460;p37"/>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1" name="Google Shape;461;p37"/>
          <p:cNvSpPr txBox="1"/>
          <p:nvPr/>
        </p:nvSpPr>
        <p:spPr>
          <a:xfrm>
            <a:off x="520535" y="2697479"/>
            <a:ext cx="3807087" cy="281540"/>
          </a:xfrm>
          <a:prstGeom prst="rect">
            <a:avLst/>
          </a:prstGeom>
          <a:noFill/>
          <a:ln>
            <a:noFill/>
          </a:ln>
        </p:spPr>
        <p:txBody>
          <a:bodyPr anchorCtr="0" anchor="t" bIns="0" lIns="0" spcFirstLastPara="1" rIns="0" wrap="square" tIns="0">
            <a:spAutoFit/>
          </a:bodyPr>
          <a:lstStyle/>
          <a:p>
            <a:pPr indent="0" lvl="0" marL="0" marR="0" rtl="0" algn="l">
              <a:lnSpc>
                <a:spcPct val="114004"/>
              </a:lnSpc>
              <a:spcBef>
                <a:spcPts val="0"/>
              </a:spcBef>
              <a:spcAft>
                <a:spcPts val="0"/>
              </a:spcAft>
              <a:buNone/>
            </a:pPr>
            <a:r>
              <a:rPr b="1" i="0" lang="en" sz="1800" u="none" cap="none" strike="noStrike">
                <a:solidFill>
                  <a:srgbClr val="000000"/>
                </a:solidFill>
                <a:latin typeface="Poppins SemiBold"/>
                <a:ea typeface="Poppins SemiBold"/>
                <a:cs typeface="Poppins SemiBold"/>
                <a:sym typeface="Poppins SemiBold"/>
              </a:rPr>
              <a:t>For Your Attention</a:t>
            </a:r>
            <a:endParaRPr sz="700"/>
          </a:p>
        </p:txBody>
      </p:sp>
      <p:sp>
        <p:nvSpPr>
          <p:cNvPr id="462" name="Google Shape;462;p37"/>
          <p:cNvSpPr txBox="1"/>
          <p:nvPr/>
        </p:nvSpPr>
        <p:spPr>
          <a:xfrm>
            <a:off x="375096" y="1521932"/>
            <a:ext cx="3769122" cy="816893"/>
          </a:xfrm>
          <a:prstGeom prst="rect">
            <a:avLst/>
          </a:prstGeom>
          <a:noFill/>
          <a:ln>
            <a:noFill/>
          </a:ln>
        </p:spPr>
        <p:txBody>
          <a:bodyPr anchorCtr="0" anchor="t" bIns="0" lIns="0" spcFirstLastPara="1" rIns="0" wrap="square" tIns="0">
            <a:spAutoFit/>
          </a:bodyPr>
          <a:lstStyle/>
          <a:p>
            <a:pPr indent="0" lvl="0" marL="0" marR="0" rtl="0" algn="l">
              <a:lnSpc>
                <a:spcPct val="114004"/>
              </a:lnSpc>
              <a:spcBef>
                <a:spcPts val="0"/>
              </a:spcBef>
              <a:spcAft>
                <a:spcPts val="0"/>
              </a:spcAft>
              <a:buNone/>
            </a:pPr>
            <a:r>
              <a:rPr b="1" i="0" lang="en" sz="5300" u="none" cap="none" strike="noStrike">
                <a:solidFill>
                  <a:srgbClr val="0E8388"/>
                </a:solidFill>
                <a:latin typeface="Poppins"/>
                <a:ea typeface="Poppins"/>
                <a:cs typeface="Poppins"/>
                <a:sym typeface="Poppins"/>
              </a:rPr>
              <a:t>Thank You</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p:nvPr/>
        </p:nvSpPr>
        <p:spPr>
          <a:xfrm flipH="1" rot="4721273">
            <a:off x="-618113" y="948432"/>
            <a:ext cx="7157110" cy="2496042"/>
          </a:xfrm>
          <a:custGeom>
            <a:rect b="b" l="l" r="r" t="t"/>
            <a:pathLst>
              <a:path extrusionOk="0" h="4992084" w="14314219">
                <a:moveTo>
                  <a:pt x="0" y="4992084"/>
                </a:moveTo>
                <a:lnTo>
                  <a:pt x="14314219" y="4992084"/>
                </a:lnTo>
                <a:lnTo>
                  <a:pt x="14314219" y="0"/>
                </a:lnTo>
                <a:lnTo>
                  <a:pt x="0" y="0"/>
                </a:lnTo>
                <a:lnTo>
                  <a:pt x="0" y="4992084"/>
                </a:lnTo>
                <a:close/>
              </a:path>
            </a:pathLst>
          </a:custGeom>
          <a:blipFill rotWithShape="1">
            <a:blip r:embed="rId3">
              <a:alphaModFix/>
            </a:blip>
            <a:stretch>
              <a:fillRect b="0" l="0" r="0" t="0"/>
            </a:stretch>
          </a:blipFill>
          <a:ln>
            <a:noFill/>
          </a:ln>
        </p:spPr>
      </p:sp>
      <p:grpSp>
        <p:nvGrpSpPr>
          <p:cNvPr id="152" name="Google Shape;152;p26"/>
          <p:cNvGrpSpPr/>
          <p:nvPr/>
        </p:nvGrpSpPr>
        <p:grpSpPr>
          <a:xfrm>
            <a:off x="2970388" y="473198"/>
            <a:ext cx="428933" cy="428933"/>
            <a:chOff x="0" y="0"/>
            <a:chExt cx="812800" cy="812800"/>
          </a:xfrm>
        </p:grpSpPr>
        <p:sp>
          <p:nvSpPr>
            <p:cNvPr id="153" name="Google Shape;153;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2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 name="Google Shape;155;p26"/>
          <p:cNvGrpSpPr/>
          <p:nvPr/>
        </p:nvGrpSpPr>
        <p:grpSpPr>
          <a:xfrm>
            <a:off x="3296431" y="1113048"/>
            <a:ext cx="302283" cy="302283"/>
            <a:chOff x="0" y="0"/>
            <a:chExt cx="812800" cy="812800"/>
          </a:xfrm>
        </p:grpSpPr>
        <p:sp>
          <p:nvSpPr>
            <p:cNvPr id="156" name="Google Shape;156;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2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 name="Google Shape;158;p26"/>
          <p:cNvGrpSpPr/>
          <p:nvPr/>
        </p:nvGrpSpPr>
        <p:grpSpPr>
          <a:xfrm>
            <a:off x="2912601" y="340957"/>
            <a:ext cx="318817" cy="318816"/>
            <a:chOff x="0" y="0"/>
            <a:chExt cx="812800" cy="812800"/>
          </a:xfrm>
        </p:grpSpPr>
        <p:sp>
          <p:nvSpPr>
            <p:cNvPr id="159" name="Google Shape;159;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 name="Google Shape;160;p26"/>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1" name="Google Shape;161;p26"/>
          <p:cNvSpPr/>
          <p:nvPr/>
        </p:nvSpPr>
        <p:spPr>
          <a:xfrm>
            <a:off x="-986436" y="3"/>
            <a:ext cx="4356855" cy="5144631"/>
          </a:xfrm>
          <a:custGeom>
            <a:rect b="b" l="l" r="r" t="t"/>
            <a:pathLst>
              <a:path extrusionOk="0" h="24846662" w="21041995">
                <a:moveTo>
                  <a:pt x="0" y="0"/>
                </a:moveTo>
                <a:lnTo>
                  <a:pt x="0" y="24846662"/>
                </a:lnTo>
                <a:lnTo>
                  <a:pt x="21008848" y="24846662"/>
                </a:lnTo>
                <a:cubicBezTo>
                  <a:pt x="21008848" y="24846662"/>
                  <a:pt x="21040344" y="24600281"/>
                  <a:pt x="21041995" y="24141557"/>
                </a:cubicBezTo>
                <a:lnTo>
                  <a:pt x="21041995" y="24141557"/>
                </a:lnTo>
                <a:lnTo>
                  <a:pt x="21041995" y="24065103"/>
                </a:lnTo>
                <a:lnTo>
                  <a:pt x="21041995" y="24065103"/>
                </a:lnTo>
                <a:cubicBezTo>
                  <a:pt x="21035772" y="22316314"/>
                  <a:pt x="20592160" y="17791937"/>
                  <a:pt x="16774033" y="12121388"/>
                </a:cubicBezTo>
                <a:cubicBezTo>
                  <a:pt x="11671681" y="4543806"/>
                  <a:pt x="12586843" y="0"/>
                  <a:pt x="12586843" y="0"/>
                </a:cubicBezTo>
                <a:close/>
              </a:path>
            </a:pathLst>
          </a:custGeom>
          <a:blipFill rotWithShape="1">
            <a:blip r:embed="rId4">
              <a:alphaModFix/>
            </a:blip>
            <a:stretch>
              <a:fillRect b="0" l="-17355" r="-59704"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 name="Google Shape;162;p26"/>
          <p:cNvSpPr/>
          <p:nvPr/>
        </p:nvSpPr>
        <p:spPr>
          <a:xfrm rot="2903702">
            <a:off x="-3049524" y="3149669"/>
            <a:ext cx="5454657" cy="1854584"/>
          </a:xfrm>
          <a:custGeom>
            <a:rect b="b" l="l" r="r" t="t"/>
            <a:pathLst>
              <a:path extrusionOk="0" h="3709167" w="10909314">
                <a:moveTo>
                  <a:pt x="0" y="0"/>
                </a:moveTo>
                <a:lnTo>
                  <a:pt x="10909314" y="0"/>
                </a:lnTo>
                <a:lnTo>
                  <a:pt x="10909314" y="3709167"/>
                </a:lnTo>
                <a:lnTo>
                  <a:pt x="0" y="3709167"/>
                </a:lnTo>
                <a:lnTo>
                  <a:pt x="0" y="0"/>
                </a:lnTo>
                <a:close/>
              </a:path>
            </a:pathLst>
          </a:custGeom>
          <a:blipFill rotWithShape="1">
            <a:blip r:embed="rId5">
              <a:alphaModFix amt="77000"/>
            </a:blip>
            <a:stretch>
              <a:fillRect b="0" l="0" r="0" t="0"/>
            </a:stretch>
          </a:blipFill>
          <a:ln>
            <a:noFill/>
          </a:ln>
        </p:spPr>
      </p:sp>
      <p:sp>
        <p:nvSpPr>
          <p:cNvPr id="163" name="Google Shape;163;p26"/>
          <p:cNvSpPr txBox="1"/>
          <p:nvPr/>
        </p:nvSpPr>
        <p:spPr>
          <a:xfrm>
            <a:off x="4572000" y="952590"/>
            <a:ext cx="4245612" cy="2762270"/>
          </a:xfrm>
          <a:prstGeom prst="rect">
            <a:avLst/>
          </a:prstGeom>
          <a:noFill/>
          <a:ln>
            <a:noFill/>
          </a:ln>
        </p:spPr>
        <p:txBody>
          <a:bodyPr anchorCtr="0" anchor="t" bIns="0" lIns="0" spcFirstLastPara="1" rIns="0" wrap="square" tIns="0">
            <a:spAutoFit/>
          </a:bodyPr>
          <a:lstStyle/>
          <a:p>
            <a:pPr indent="0" lvl="0" marL="0" marR="0" rtl="0" algn="l">
              <a:lnSpc>
                <a:spcPct val="130008"/>
              </a:lnSpc>
              <a:spcBef>
                <a:spcPts val="0"/>
              </a:spcBef>
              <a:spcAft>
                <a:spcPts val="0"/>
              </a:spcAft>
              <a:buNone/>
            </a:pPr>
            <a:r>
              <a:rPr b="0" i="0" lang="en" sz="1800" u="none" cap="none" strike="noStrike">
                <a:solidFill>
                  <a:srgbClr val="000000"/>
                </a:solidFill>
                <a:latin typeface="Poppins"/>
                <a:ea typeface="Poppins"/>
                <a:cs typeface="Poppins"/>
                <a:sym typeface="Poppins"/>
              </a:rPr>
              <a:t>The HR Analysis Report focuses on evaluating issues related to employee attrition within the organization. This project involves a comprehensive analysis of various metrics to understand employee turnover, its implications, and actionable insights for improvement.</a:t>
            </a:r>
            <a:endParaRPr sz="700"/>
          </a:p>
        </p:txBody>
      </p:sp>
      <p:sp>
        <p:nvSpPr>
          <p:cNvPr id="164" name="Google Shape;164;p26"/>
          <p:cNvSpPr txBox="1"/>
          <p:nvPr/>
        </p:nvSpPr>
        <p:spPr>
          <a:xfrm>
            <a:off x="5719005" y="509588"/>
            <a:ext cx="2910645" cy="343808"/>
          </a:xfrm>
          <a:prstGeom prst="rect">
            <a:avLst/>
          </a:prstGeom>
          <a:noFill/>
          <a:ln>
            <a:noFill/>
          </a:ln>
        </p:spPr>
        <p:txBody>
          <a:bodyPr anchorCtr="0" anchor="t" bIns="0" lIns="0" spcFirstLastPara="1" rIns="0" wrap="square" tIns="0">
            <a:spAutoFit/>
          </a:bodyPr>
          <a:lstStyle/>
          <a:p>
            <a:pPr indent="0" lvl="0" marL="0" marR="0" rtl="0" algn="r">
              <a:lnSpc>
                <a:spcPct val="113002"/>
              </a:lnSpc>
              <a:spcBef>
                <a:spcPts val="0"/>
              </a:spcBef>
              <a:spcAft>
                <a:spcPts val="0"/>
              </a:spcAft>
              <a:buNone/>
            </a:pPr>
            <a:r>
              <a:rPr b="1" i="0" lang="en" sz="2200" u="none" cap="none" strike="noStrike">
                <a:solidFill>
                  <a:srgbClr val="0E8388"/>
                </a:solidFill>
                <a:latin typeface="Poppins"/>
                <a:ea typeface="Poppins"/>
                <a:cs typeface="Poppins"/>
                <a:sym typeface="Poppins"/>
              </a:rPr>
              <a:t>Project Description</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p:nvPr/>
        </p:nvSpPr>
        <p:spPr>
          <a:xfrm rot="-10520999">
            <a:off x="6227512" y="-615048"/>
            <a:ext cx="3120368" cy="1088228"/>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3">
              <a:alphaModFix/>
            </a:blip>
            <a:stretch>
              <a:fillRect b="0" l="0" r="0" t="0"/>
            </a:stretch>
          </a:blipFill>
          <a:ln>
            <a:noFill/>
          </a:ln>
        </p:spPr>
      </p:sp>
      <p:sp>
        <p:nvSpPr>
          <p:cNvPr id="170" name="Google Shape;170;p27"/>
          <p:cNvSpPr/>
          <p:nvPr/>
        </p:nvSpPr>
        <p:spPr>
          <a:xfrm flipH="1" rot="10598374">
            <a:off x="-220241" y="-634823"/>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grpSp>
        <p:nvGrpSpPr>
          <p:cNvPr id="171" name="Google Shape;171;p27"/>
          <p:cNvGrpSpPr/>
          <p:nvPr/>
        </p:nvGrpSpPr>
        <p:grpSpPr>
          <a:xfrm rot="-5400000">
            <a:off x="597722" y="2220089"/>
            <a:ext cx="7531909" cy="4170876"/>
            <a:chOff x="0" y="0"/>
            <a:chExt cx="733891" cy="406400"/>
          </a:xfrm>
        </p:grpSpPr>
        <p:sp>
          <p:nvSpPr>
            <p:cNvPr id="172" name="Google Shape;172;p27"/>
            <p:cNvSpPr/>
            <p:nvPr/>
          </p:nvSpPr>
          <p:spPr>
            <a:xfrm>
              <a:off x="0" y="0"/>
              <a:ext cx="733891" cy="406400"/>
            </a:xfrm>
            <a:custGeom>
              <a:rect b="b" l="l" r="r" t="t"/>
              <a:pathLst>
                <a:path extrusionOk="0"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cap="sq" cmpd="sng" w="123825">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27"/>
            <p:cNvSpPr txBox="1"/>
            <p:nvPr/>
          </p:nvSpPr>
          <p:spPr>
            <a:xfrm>
              <a:off x="0" y="0"/>
              <a:ext cx="733891" cy="406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 name="Google Shape;174;p27"/>
          <p:cNvSpPr/>
          <p:nvPr/>
        </p:nvSpPr>
        <p:spPr>
          <a:xfrm>
            <a:off x="3646912" y="-70934"/>
            <a:ext cx="1433529" cy="1433529"/>
          </a:xfrm>
          <a:custGeom>
            <a:rect b="b" l="l" r="r" t="t"/>
            <a:pathLst>
              <a:path extrusionOk="0" h="3822743" w="3822743">
                <a:moveTo>
                  <a:pt x="0" y="0"/>
                </a:moveTo>
                <a:lnTo>
                  <a:pt x="3822743" y="0"/>
                </a:lnTo>
                <a:lnTo>
                  <a:pt x="3822743" y="3822743"/>
                </a:lnTo>
                <a:lnTo>
                  <a:pt x="0" y="3822743"/>
                </a:lnTo>
                <a:lnTo>
                  <a:pt x="0" y="0"/>
                </a:lnTo>
                <a:close/>
              </a:path>
            </a:pathLst>
          </a:custGeom>
          <a:blipFill rotWithShape="1">
            <a:blip r:embed="rId4">
              <a:alphaModFix/>
            </a:blip>
            <a:stretch>
              <a:fillRect b="0" l="0" r="0" t="0"/>
            </a:stretch>
          </a:blipFill>
          <a:ln>
            <a:noFill/>
          </a:ln>
        </p:spPr>
      </p:sp>
      <p:sp>
        <p:nvSpPr>
          <p:cNvPr id="175" name="Google Shape;175;p27"/>
          <p:cNvSpPr/>
          <p:nvPr/>
        </p:nvSpPr>
        <p:spPr>
          <a:xfrm>
            <a:off x="3755022" y="37176"/>
            <a:ext cx="1217308" cy="1217308"/>
          </a:xfrm>
          <a:custGeom>
            <a:rect b="b" l="l" r="r" t="t"/>
            <a:pathLst>
              <a:path extrusionOk="0" h="3246155" w="3246155">
                <a:moveTo>
                  <a:pt x="0" y="0"/>
                </a:moveTo>
                <a:lnTo>
                  <a:pt x="3246155" y="0"/>
                </a:lnTo>
                <a:lnTo>
                  <a:pt x="3246155" y="3246155"/>
                </a:lnTo>
                <a:lnTo>
                  <a:pt x="0" y="3246155"/>
                </a:lnTo>
                <a:lnTo>
                  <a:pt x="0" y="0"/>
                </a:lnTo>
                <a:close/>
              </a:path>
            </a:pathLst>
          </a:custGeom>
          <a:blipFill rotWithShape="1">
            <a:blip r:embed="rId5">
              <a:alphaModFix/>
            </a:blip>
            <a:stretch>
              <a:fillRect b="0" l="0" r="0" t="0"/>
            </a:stretch>
          </a:blipFill>
          <a:ln>
            <a:noFill/>
          </a:ln>
        </p:spPr>
      </p:sp>
      <p:sp>
        <p:nvSpPr>
          <p:cNvPr id="176" name="Google Shape;176;p27"/>
          <p:cNvSpPr/>
          <p:nvPr/>
        </p:nvSpPr>
        <p:spPr>
          <a:xfrm>
            <a:off x="3818141" y="100294"/>
            <a:ext cx="1091072" cy="1091071"/>
          </a:xfrm>
          <a:custGeom>
            <a:rect b="b" l="l" r="r" t="t"/>
            <a:pathLst>
              <a:path extrusionOk="0" h="2909524" w="2909524">
                <a:moveTo>
                  <a:pt x="0" y="0"/>
                </a:moveTo>
                <a:lnTo>
                  <a:pt x="2909524" y="0"/>
                </a:lnTo>
                <a:lnTo>
                  <a:pt x="2909524" y="2909525"/>
                </a:lnTo>
                <a:lnTo>
                  <a:pt x="0" y="2909525"/>
                </a:lnTo>
                <a:lnTo>
                  <a:pt x="0" y="0"/>
                </a:lnTo>
                <a:close/>
              </a:path>
            </a:pathLst>
          </a:custGeom>
          <a:blipFill rotWithShape="1">
            <a:blip r:embed="rId6">
              <a:alphaModFix/>
            </a:blip>
            <a:stretch>
              <a:fillRect b="0" l="0" r="0" t="0"/>
            </a:stretch>
          </a:blipFill>
          <a:ln>
            <a:noFill/>
          </a:ln>
        </p:spPr>
      </p:sp>
      <p:sp>
        <p:nvSpPr>
          <p:cNvPr id="177" name="Google Shape;177;p27"/>
          <p:cNvSpPr/>
          <p:nvPr/>
        </p:nvSpPr>
        <p:spPr>
          <a:xfrm>
            <a:off x="4017965" y="374447"/>
            <a:ext cx="691423" cy="542767"/>
          </a:xfrm>
          <a:custGeom>
            <a:rect b="b" l="l" r="r" t="t"/>
            <a:pathLst>
              <a:path extrusionOk="0" h="1447379" w="1843795">
                <a:moveTo>
                  <a:pt x="0" y="0"/>
                </a:moveTo>
                <a:lnTo>
                  <a:pt x="1843795" y="0"/>
                </a:lnTo>
                <a:lnTo>
                  <a:pt x="1843795" y="1447379"/>
                </a:lnTo>
                <a:lnTo>
                  <a:pt x="0" y="1447379"/>
                </a:lnTo>
                <a:lnTo>
                  <a:pt x="0" y="0"/>
                </a:lnTo>
                <a:close/>
              </a:path>
            </a:pathLst>
          </a:custGeom>
          <a:blipFill rotWithShape="1">
            <a:blip r:embed="rId7">
              <a:alphaModFix/>
            </a:blip>
            <a:stretch>
              <a:fillRect b="0" l="0" r="0" t="0"/>
            </a:stretch>
          </a:blipFill>
          <a:ln>
            <a:noFill/>
          </a:ln>
        </p:spPr>
      </p:sp>
      <p:sp>
        <p:nvSpPr>
          <p:cNvPr id="178" name="Google Shape;178;p27"/>
          <p:cNvSpPr txBox="1"/>
          <p:nvPr/>
        </p:nvSpPr>
        <p:spPr>
          <a:xfrm>
            <a:off x="2690753" y="2014198"/>
            <a:ext cx="3345900" cy="1942800"/>
          </a:xfrm>
          <a:prstGeom prst="rect">
            <a:avLst/>
          </a:prstGeom>
          <a:noFill/>
          <a:ln>
            <a:noFill/>
          </a:ln>
        </p:spPr>
        <p:txBody>
          <a:bodyPr anchorCtr="0" anchor="t" bIns="0" lIns="0" spcFirstLastPara="1" rIns="0" wrap="square" tIns="0">
            <a:spAutoFit/>
          </a:bodyPr>
          <a:lstStyle/>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Assess Overall Attrition Metrics</a:t>
            </a:r>
            <a:endParaRPr sz="700"/>
          </a:p>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Department-Wise Attrition Analysis</a:t>
            </a:r>
            <a:endParaRPr sz="700"/>
          </a:p>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Gender-Based Attrition Analysis</a:t>
            </a:r>
            <a:endParaRPr sz="700"/>
          </a:p>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Job Satisfaction Analysis</a:t>
            </a:r>
            <a:endParaRPr sz="700"/>
          </a:p>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Employee Demographics and Attrition Correlation</a:t>
            </a:r>
            <a:endParaRPr sz="700"/>
          </a:p>
          <a:p>
            <a:pPr indent="-139700" lvl="1" marL="266700" marR="0" rtl="0" algn="just">
              <a:lnSpc>
                <a:spcPct val="11897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Develop and Implement Retention Strategies</a:t>
            </a:r>
            <a:endParaRPr sz="700"/>
          </a:p>
          <a:p>
            <a:pPr indent="0" lvl="0" marL="0" marR="0" rtl="0" algn="just">
              <a:lnSpc>
                <a:spcPct val="118971"/>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p:txBody>
      </p:sp>
      <p:sp>
        <p:nvSpPr>
          <p:cNvPr id="179" name="Google Shape;179;p27"/>
          <p:cNvSpPr txBox="1"/>
          <p:nvPr/>
        </p:nvSpPr>
        <p:spPr>
          <a:xfrm>
            <a:off x="2910339" y="1257240"/>
            <a:ext cx="2906700" cy="754200"/>
          </a:xfrm>
          <a:prstGeom prst="rect">
            <a:avLst/>
          </a:prstGeom>
          <a:noFill/>
          <a:ln>
            <a:noFill/>
          </a:ln>
        </p:spPr>
        <p:txBody>
          <a:bodyPr anchorCtr="0" anchor="t" bIns="0" lIns="0" spcFirstLastPara="1" rIns="0" wrap="square" tIns="0">
            <a:spAutoFit/>
          </a:bodyPr>
          <a:lstStyle/>
          <a:p>
            <a:pPr indent="0" lvl="0" marL="0" marR="0" rtl="0" algn="ctr">
              <a:lnSpc>
                <a:spcPct val="113005"/>
              </a:lnSpc>
              <a:spcBef>
                <a:spcPts val="0"/>
              </a:spcBef>
              <a:spcAft>
                <a:spcPts val="0"/>
              </a:spcAft>
              <a:buNone/>
            </a:pPr>
            <a:r>
              <a:rPr b="1" i="0" lang="en" sz="2300" u="none" cap="none" strike="noStrike">
                <a:solidFill>
                  <a:srgbClr val="FFFFFF"/>
                </a:solidFill>
                <a:latin typeface="Poppins"/>
                <a:ea typeface="Poppins"/>
                <a:cs typeface="Poppins"/>
                <a:sym typeface="Poppins"/>
              </a:rPr>
              <a:t>Objectives Overview</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p:nvPr/>
        </p:nvSpPr>
        <p:spPr>
          <a:xfrm rot="-4773720">
            <a:off x="2785492" y="1466498"/>
            <a:ext cx="6338362" cy="2210504"/>
          </a:xfrm>
          <a:custGeom>
            <a:rect b="b" l="l" r="r" t="t"/>
            <a:pathLst>
              <a:path extrusionOk="0" h="4421008" w="12676724">
                <a:moveTo>
                  <a:pt x="0" y="0"/>
                </a:moveTo>
                <a:lnTo>
                  <a:pt x="12676724" y="0"/>
                </a:lnTo>
                <a:lnTo>
                  <a:pt x="12676724" y="4421008"/>
                </a:lnTo>
                <a:lnTo>
                  <a:pt x="0" y="4421008"/>
                </a:lnTo>
                <a:lnTo>
                  <a:pt x="0" y="0"/>
                </a:lnTo>
                <a:close/>
              </a:path>
            </a:pathLst>
          </a:custGeom>
          <a:blipFill rotWithShape="1">
            <a:blip r:embed="rId3">
              <a:alphaModFix/>
            </a:blip>
            <a:stretch>
              <a:fillRect b="0" l="0" r="0" t="0"/>
            </a:stretch>
          </a:blipFill>
          <a:ln>
            <a:noFill/>
          </a:ln>
        </p:spPr>
      </p:sp>
      <p:sp>
        <p:nvSpPr>
          <p:cNvPr id="185" name="Google Shape;185;p28"/>
          <p:cNvSpPr/>
          <p:nvPr/>
        </p:nvSpPr>
        <p:spPr>
          <a:xfrm>
            <a:off x="5557686" y="0"/>
            <a:ext cx="3586303" cy="5142168"/>
          </a:xfrm>
          <a:custGeom>
            <a:rect b="b" l="l" r="r" t="t"/>
            <a:pathLst>
              <a:path extrusionOk="0"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7"/>
                  <a:pt x="15240" y="29405582"/>
                  <a:pt x="15240" y="29405582"/>
                </a:cubicBezTo>
                <a:lnTo>
                  <a:pt x="20508340" y="29405582"/>
                </a:lnTo>
                <a:lnTo>
                  <a:pt x="20508340" y="0"/>
                </a:lnTo>
                <a:close/>
              </a:path>
            </a:pathLst>
          </a:custGeom>
          <a:blipFill rotWithShape="1">
            <a:blip r:embed="rId4">
              <a:alphaModFix/>
            </a:blip>
            <a:stretch>
              <a:fillRect b="0" l="-60129" r="-58197" t="-1515"/>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6" name="Google Shape;186;p28"/>
          <p:cNvSpPr/>
          <p:nvPr/>
        </p:nvSpPr>
        <p:spPr>
          <a:xfrm flipH="1" rot="-2967198">
            <a:off x="6643999" y="3216832"/>
            <a:ext cx="5332776" cy="1813144"/>
          </a:xfrm>
          <a:custGeom>
            <a:rect b="b" l="l" r="r" t="t"/>
            <a:pathLst>
              <a:path extrusionOk="0" h="3626287" w="10665551">
                <a:moveTo>
                  <a:pt x="10665551" y="0"/>
                </a:moveTo>
                <a:lnTo>
                  <a:pt x="0" y="0"/>
                </a:lnTo>
                <a:lnTo>
                  <a:pt x="0" y="3626288"/>
                </a:lnTo>
                <a:lnTo>
                  <a:pt x="10665551" y="3626288"/>
                </a:lnTo>
                <a:lnTo>
                  <a:pt x="10665551" y="0"/>
                </a:lnTo>
                <a:close/>
              </a:path>
            </a:pathLst>
          </a:custGeom>
          <a:blipFill rotWithShape="1">
            <a:blip r:embed="rId5">
              <a:alphaModFix amt="77000"/>
            </a:blip>
            <a:stretch>
              <a:fillRect b="0" l="0" r="0" t="0"/>
            </a:stretch>
          </a:blipFill>
          <a:ln>
            <a:noFill/>
          </a:ln>
        </p:spPr>
      </p:sp>
      <p:sp>
        <p:nvSpPr>
          <p:cNvPr id="187" name="Google Shape;187;p28"/>
          <p:cNvSpPr txBox="1"/>
          <p:nvPr/>
        </p:nvSpPr>
        <p:spPr>
          <a:xfrm>
            <a:off x="514350" y="1235615"/>
            <a:ext cx="4277630" cy="3439630"/>
          </a:xfrm>
          <a:prstGeom prst="rect">
            <a:avLst/>
          </a:prstGeom>
          <a:noFill/>
          <a:ln>
            <a:noFill/>
          </a:ln>
        </p:spPr>
        <p:txBody>
          <a:bodyPr anchorCtr="0" anchor="t" bIns="0" lIns="0" spcFirstLastPara="1" rIns="0" wrap="square" tIns="0">
            <a:spAutoFit/>
          </a:bodyPr>
          <a:lstStyle/>
          <a:p>
            <a:pPr indent="-152400" lvl="1" marL="304800" marR="0" rtl="0" algn="just">
              <a:lnSpc>
                <a:spcPct val="130010"/>
              </a:lnSpc>
              <a:spcBef>
                <a:spcPts val="0"/>
              </a:spcBef>
              <a:spcAft>
                <a:spcPts val="0"/>
              </a:spcAft>
              <a:buClr>
                <a:srgbClr val="000000"/>
              </a:buClr>
              <a:buSzPts val="1400"/>
              <a:buFont typeface="Arial"/>
              <a:buChar char="•"/>
            </a:pPr>
            <a:r>
              <a:rPr b="0" i="0" lang="en" sz="1400" u="none" cap="none" strike="noStrike">
                <a:solidFill>
                  <a:srgbClr val="000000"/>
                </a:solidFill>
                <a:latin typeface="Poppins"/>
                <a:ea typeface="Poppins"/>
                <a:cs typeface="Poppins"/>
                <a:sym typeface="Poppins"/>
              </a:rPr>
              <a:t>Evaluate Overall Attrition Rate: Determine the proportion of employees leaving the organization to gauge the effectiveness of current retention strategies.</a:t>
            </a:r>
            <a:endParaRPr sz="700"/>
          </a:p>
          <a:p>
            <a:pPr indent="-152400" lvl="1" marL="304800" marR="0" rtl="0" algn="just">
              <a:lnSpc>
                <a:spcPct val="130010"/>
              </a:lnSpc>
              <a:spcBef>
                <a:spcPts val="0"/>
              </a:spcBef>
              <a:spcAft>
                <a:spcPts val="0"/>
              </a:spcAft>
              <a:buClr>
                <a:srgbClr val="000000"/>
              </a:buClr>
              <a:buSzPts val="1400"/>
              <a:buFont typeface="Arial"/>
              <a:buChar char="•"/>
            </a:pPr>
            <a:r>
              <a:rPr b="0" i="0" lang="en" sz="1400" u="none" cap="none" strike="noStrike">
                <a:solidFill>
                  <a:srgbClr val="000000"/>
                </a:solidFill>
                <a:latin typeface="Poppins"/>
                <a:ea typeface="Poppins"/>
                <a:cs typeface="Poppins"/>
                <a:sym typeface="Poppins"/>
              </a:rPr>
              <a:t>Compare Active and Total Employee Counts: Analyze the total number of active employees against the total employee count, including those who have left, to understand overall turnover.</a:t>
            </a:r>
            <a:endParaRPr sz="700"/>
          </a:p>
          <a:p>
            <a:pPr indent="-152400" lvl="1" marL="304800" marR="0" rtl="0" algn="just">
              <a:lnSpc>
                <a:spcPct val="130010"/>
              </a:lnSpc>
              <a:spcBef>
                <a:spcPts val="0"/>
              </a:spcBef>
              <a:spcAft>
                <a:spcPts val="0"/>
              </a:spcAft>
              <a:buClr>
                <a:srgbClr val="000000"/>
              </a:buClr>
              <a:buSzPts val="1400"/>
              <a:buFont typeface="Arial"/>
              <a:buChar char="•"/>
            </a:pPr>
            <a:r>
              <a:rPr b="0" i="0" lang="en" sz="1400" u="none" cap="none" strike="noStrike">
                <a:solidFill>
                  <a:srgbClr val="000000"/>
                </a:solidFill>
                <a:latin typeface="Poppins"/>
                <a:ea typeface="Poppins"/>
                <a:cs typeface="Poppins"/>
                <a:sym typeface="Poppins"/>
              </a:rPr>
              <a:t>Identify Trends and Benchmarks: Compare current attrition metrics with industry benchmarks to assess the organization's performance in managing employee turnover.</a:t>
            </a:r>
            <a:endParaRPr sz="700"/>
          </a:p>
          <a:p>
            <a:pPr indent="0" lvl="0" marL="0" marR="0" rtl="0" algn="just">
              <a:lnSpc>
                <a:spcPct val="130010"/>
              </a:lnSpc>
              <a:spcBef>
                <a:spcPts val="0"/>
              </a:spcBef>
              <a:spcAft>
                <a:spcPts val="0"/>
              </a:spcAft>
              <a:buNone/>
            </a:pPr>
            <a:r>
              <a:t/>
            </a:r>
            <a:endParaRPr b="0" i="0" sz="1400" u="none" cap="none" strike="noStrike">
              <a:solidFill>
                <a:srgbClr val="000000"/>
              </a:solidFill>
              <a:latin typeface="Poppins"/>
              <a:ea typeface="Poppins"/>
              <a:cs typeface="Poppins"/>
              <a:sym typeface="Poppins"/>
            </a:endParaRPr>
          </a:p>
        </p:txBody>
      </p:sp>
      <p:sp>
        <p:nvSpPr>
          <p:cNvPr id="188" name="Google Shape;188;p28"/>
          <p:cNvSpPr txBox="1"/>
          <p:nvPr/>
        </p:nvSpPr>
        <p:spPr>
          <a:xfrm>
            <a:off x="514350" y="509588"/>
            <a:ext cx="3603700" cy="662852"/>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None/>
            </a:pPr>
            <a:r>
              <a:rPr b="1" i="0" lang="en" sz="2200" u="none" cap="none" strike="noStrike">
                <a:solidFill>
                  <a:srgbClr val="0E8388"/>
                </a:solidFill>
                <a:latin typeface="Poppins"/>
                <a:ea typeface="Poppins"/>
                <a:cs typeface="Poppins"/>
                <a:sym typeface="Poppins"/>
              </a:rPr>
              <a:t>Assess Overall Attrition Metrics</a:t>
            </a:r>
            <a:endParaRPr sz="700"/>
          </a:p>
        </p:txBody>
      </p:sp>
      <p:grpSp>
        <p:nvGrpSpPr>
          <p:cNvPr id="189" name="Google Shape;189;p28"/>
          <p:cNvGrpSpPr/>
          <p:nvPr/>
        </p:nvGrpSpPr>
        <p:grpSpPr>
          <a:xfrm>
            <a:off x="5639778" y="473198"/>
            <a:ext cx="428933" cy="428933"/>
            <a:chOff x="0" y="0"/>
            <a:chExt cx="812800" cy="812800"/>
          </a:xfrm>
        </p:grpSpPr>
        <p:sp>
          <p:nvSpPr>
            <p:cNvPr id="190" name="Google Shape;19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28"/>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 name="Google Shape;192;p28"/>
          <p:cNvGrpSpPr/>
          <p:nvPr/>
        </p:nvGrpSpPr>
        <p:grpSpPr>
          <a:xfrm>
            <a:off x="5382720" y="1113048"/>
            <a:ext cx="302283" cy="302283"/>
            <a:chOff x="0" y="0"/>
            <a:chExt cx="812800" cy="812800"/>
          </a:xfrm>
        </p:grpSpPr>
        <p:sp>
          <p:nvSpPr>
            <p:cNvPr id="193" name="Google Shape;193;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28"/>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 name="Google Shape;195;p28"/>
          <p:cNvGrpSpPr/>
          <p:nvPr/>
        </p:nvGrpSpPr>
        <p:grpSpPr>
          <a:xfrm>
            <a:off x="5795266" y="340957"/>
            <a:ext cx="318817" cy="318816"/>
            <a:chOff x="0" y="0"/>
            <a:chExt cx="812800" cy="812800"/>
          </a:xfrm>
        </p:grpSpPr>
        <p:sp>
          <p:nvSpPr>
            <p:cNvPr id="196" name="Google Shape;196;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28"/>
            <p:cNvSpPr txBox="1"/>
            <p:nvPr/>
          </p:nvSpPr>
          <p:spPr>
            <a:xfrm>
              <a:off x="76200" y="76200"/>
              <a:ext cx="660400"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p:nvPr/>
        </p:nvSpPr>
        <p:spPr>
          <a:xfrm rot="-10602057">
            <a:off x="6193547" y="-566926"/>
            <a:ext cx="3120368" cy="1088228"/>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203" name="Google Shape;203;p29"/>
          <p:cNvSpPr/>
          <p:nvPr/>
        </p:nvSpPr>
        <p:spPr>
          <a:xfrm flipH="1" rot="10598374">
            <a:off x="-220241" y="-596226"/>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204" name="Google Shape;204;p29"/>
          <p:cNvSpPr/>
          <p:nvPr/>
        </p:nvSpPr>
        <p:spPr>
          <a:xfrm>
            <a:off x="4959414" y="1477152"/>
            <a:ext cx="3670236" cy="3141110"/>
          </a:xfrm>
          <a:custGeom>
            <a:rect b="b" l="l" r="r" t="t"/>
            <a:pathLst>
              <a:path extrusionOk="0" h="6282219" w="7340471">
                <a:moveTo>
                  <a:pt x="0" y="0"/>
                </a:moveTo>
                <a:lnTo>
                  <a:pt x="7340471" y="0"/>
                </a:lnTo>
                <a:lnTo>
                  <a:pt x="7340471" y="6282220"/>
                </a:lnTo>
                <a:lnTo>
                  <a:pt x="0" y="6282220"/>
                </a:lnTo>
                <a:lnTo>
                  <a:pt x="0" y="0"/>
                </a:lnTo>
                <a:close/>
              </a:path>
            </a:pathLst>
          </a:custGeom>
          <a:blipFill rotWithShape="1">
            <a:blip r:embed="rId4">
              <a:alphaModFix/>
            </a:blip>
            <a:stretch>
              <a:fillRect b="0" l="0" r="0" t="0"/>
            </a:stretch>
          </a:blipFill>
          <a:ln>
            <a:noFill/>
          </a:ln>
        </p:spPr>
      </p:sp>
      <p:sp>
        <p:nvSpPr>
          <p:cNvPr id="205" name="Google Shape;205;p29"/>
          <p:cNvSpPr/>
          <p:nvPr/>
        </p:nvSpPr>
        <p:spPr>
          <a:xfrm>
            <a:off x="5729848" y="2592725"/>
            <a:ext cx="889539" cy="889539"/>
          </a:xfrm>
          <a:custGeom>
            <a:rect b="b" l="l" r="r" t="t"/>
            <a:pathLst>
              <a:path extrusionOk="0" h="1779078" w="1779078">
                <a:moveTo>
                  <a:pt x="0" y="0"/>
                </a:moveTo>
                <a:lnTo>
                  <a:pt x="1779078" y="0"/>
                </a:lnTo>
                <a:lnTo>
                  <a:pt x="1779078" y="1779077"/>
                </a:lnTo>
                <a:lnTo>
                  <a:pt x="0" y="1779077"/>
                </a:lnTo>
                <a:lnTo>
                  <a:pt x="0" y="0"/>
                </a:lnTo>
                <a:close/>
              </a:path>
            </a:pathLst>
          </a:custGeom>
          <a:blipFill rotWithShape="1">
            <a:blip r:embed="rId5">
              <a:alphaModFix/>
            </a:blip>
            <a:stretch>
              <a:fillRect b="0" l="0" r="0" t="0"/>
            </a:stretch>
          </a:blipFill>
          <a:ln>
            <a:noFill/>
          </a:ln>
        </p:spPr>
      </p:sp>
      <p:sp>
        <p:nvSpPr>
          <p:cNvPr id="206" name="Google Shape;206;p29"/>
          <p:cNvSpPr txBox="1"/>
          <p:nvPr/>
        </p:nvSpPr>
        <p:spPr>
          <a:xfrm>
            <a:off x="2693107" y="100013"/>
            <a:ext cx="3769319" cy="343809"/>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 sz="2200" u="none" cap="none" strike="noStrike">
                <a:solidFill>
                  <a:srgbClr val="0E8388"/>
                </a:solidFill>
                <a:latin typeface="Poppins"/>
                <a:ea typeface="Poppins"/>
                <a:cs typeface="Poppins"/>
                <a:sym typeface="Poppins"/>
              </a:rPr>
              <a:t>KPI ANALYSIS </a:t>
            </a:r>
            <a:endParaRPr sz="700"/>
          </a:p>
        </p:txBody>
      </p:sp>
      <p:sp>
        <p:nvSpPr>
          <p:cNvPr id="207" name="Google Shape;207;p29"/>
          <p:cNvSpPr txBox="1"/>
          <p:nvPr/>
        </p:nvSpPr>
        <p:spPr>
          <a:xfrm>
            <a:off x="6113591" y="1537768"/>
            <a:ext cx="1011592" cy="126269"/>
          </a:xfrm>
          <a:prstGeom prst="rect">
            <a:avLst/>
          </a:prstGeom>
          <a:noFill/>
          <a:ln>
            <a:noFill/>
          </a:ln>
        </p:spPr>
        <p:txBody>
          <a:bodyPr anchorCtr="0" anchor="t" bIns="0" lIns="0" spcFirstLastPara="1" rIns="0" wrap="square" tIns="0">
            <a:spAutoFit/>
          </a:bodyPr>
          <a:lstStyle/>
          <a:p>
            <a:pPr indent="0" lvl="0" marL="0" marR="0" rtl="0" algn="l">
              <a:lnSpc>
                <a:spcPct val="112980"/>
              </a:lnSpc>
              <a:spcBef>
                <a:spcPts val="0"/>
              </a:spcBef>
              <a:spcAft>
                <a:spcPts val="0"/>
              </a:spcAft>
              <a:buNone/>
            </a:pPr>
            <a:r>
              <a:rPr b="1" i="0" lang="en" sz="800" u="none" cap="none" strike="noStrike">
                <a:solidFill>
                  <a:srgbClr val="000000"/>
                </a:solidFill>
                <a:latin typeface="Poppins"/>
                <a:ea typeface="Poppins"/>
                <a:cs typeface="Poppins"/>
                <a:sym typeface="Poppins"/>
              </a:rPr>
              <a:t>Active Employees</a:t>
            </a:r>
            <a:endParaRPr sz="700"/>
          </a:p>
        </p:txBody>
      </p:sp>
      <p:sp>
        <p:nvSpPr>
          <p:cNvPr id="208" name="Google Shape;208;p29"/>
          <p:cNvSpPr txBox="1"/>
          <p:nvPr/>
        </p:nvSpPr>
        <p:spPr>
          <a:xfrm>
            <a:off x="6113591" y="4309324"/>
            <a:ext cx="1011592" cy="245140"/>
          </a:xfrm>
          <a:prstGeom prst="rect">
            <a:avLst/>
          </a:prstGeom>
          <a:noFill/>
          <a:ln>
            <a:noFill/>
          </a:ln>
        </p:spPr>
        <p:txBody>
          <a:bodyPr anchorCtr="0" anchor="t" bIns="0" lIns="0" spcFirstLastPara="1" rIns="0" wrap="square" tIns="0">
            <a:spAutoFit/>
          </a:bodyPr>
          <a:lstStyle/>
          <a:p>
            <a:pPr indent="0" lvl="0" marL="0" marR="0" rtl="0" algn="l">
              <a:lnSpc>
                <a:spcPct val="112980"/>
              </a:lnSpc>
              <a:spcBef>
                <a:spcPts val="0"/>
              </a:spcBef>
              <a:spcAft>
                <a:spcPts val="0"/>
              </a:spcAft>
              <a:buNone/>
            </a:pPr>
            <a:r>
              <a:rPr b="1" i="0" lang="en" sz="800" u="none" cap="none" strike="noStrike">
                <a:solidFill>
                  <a:srgbClr val="000000"/>
                </a:solidFill>
                <a:latin typeface="Poppins"/>
                <a:ea typeface="Poppins"/>
                <a:cs typeface="Poppins"/>
                <a:sym typeface="Poppins"/>
              </a:rPr>
              <a:t>Total Employee Count</a:t>
            </a:r>
            <a:endParaRPr sz="700"/>
          </a:p>
        </p:txBody>
      </p:sp>
      <p:sp>
        <p:nvSpPr>
          <p:cNvPr id="209" name="Google Shape;209;p29"/>
          <p:cNvSpPr txBox="1"/>
          <p:nvPr/>
        </p:nvSpPr>
        <p:spPr>
          <a:xfrm>
            <a:off x="7479757" y="2960858"/>
            <a:ext cx="1011592" cy="126269"/>
          </a:xfrm>
          <a:prstGeom prst="rect">
            <a:avLst/>
          </a:prstGeom>
          <a:noFill/>
          <a:ln>
            <a:noFill/>
          </a:ln>
        </p:spPr>
        <p:txBody>
          <a:bodyPr anchorCtr="0" anchor="t" bIns="0" lIns="0" spcFirstLastPara="1" rIns="0" wrap="square" tIns="0">
            <a:spAutoFit/>
          </a:bodyPr>
          <a:lstStyle/>
          <a:p>
            <a:pPr indent="0" lvl="0" marL="0" marR="0" rtl="0" algn="l">
              <a:lnSpc>
                <a:spcPct val="112980"/>
              </a:lnSpc>
              <a:spcBef>
                <a:spcPts val="0"/>
              </a:spcBef>
              <a:spcAft>
                <a:spcPts val="0"/>
              </a:spcAft>
              <a:buNone/>
            </a:pPr>
            <a:r>
              <a:rPr b="1" i="0" lang="en" sz="800" u="none" cap="none" strike="noStrike">
                <a:solidFill>
                  <a:srgbClr val="000000"/>
                </a:solidFill>
                <a:latin typeface="Poppins"/>
                <a:ea typeface="Poppins"/>
                <a:cs typeface="Poppins"/>
                <a:sym typeface="Poppins"/>
              </a:rPr>
              <a:t>Attrition Rate</a:t>
            </a:r>
            <a:endParaRPr sz="700"/>
          </a:p>
        </p:txBody>
      </p:sp>
      <p:sp>
        <p:nvSpPr>
          <p:cNvPr id="210" name="Google Shape;210;p29"/>
          <p:cNvSpPr txBox="1"/>
          <p:nvPr/>
        </p:nvSpPr>
        <p:spPr>
          <a:xfrm>
            <a:off x="7310149" y="2147553"/>
            <a:ext cx="1058021" cy="110642"/>
          </a:xfrm>
          <a:prstGeom prst="rect">
            <a:avLst/>
          </a:prstGeom>
          <a:noFill/>
          <a:ln>
            <a:noFill/>
          </a:ln>
        </p:spPr>
        <p:txBody>
          <a:bodyPr anchorCtr="0" anchor="t" bIns="0" lIns="0" spcFirstLastPara="1" rIns="0" wrap="square" tIns="0">
            <a:spAutoFit/>
          </a:bodyPr>
          <a:lstStyle/>
          <a:p>
            <a:pPr indent="0" lvl="0" marL="0" marR="0" rtl="0" algn="l">
              <a:lnSpc>
                <a:spcPct val="124041"/>
              </a:lnSpc>
              <a:spcBef>
                <a:spcPts val="0"/>
              </a:spcBef>
              <a:spcAft>
                <a:spcPts val="0"/>
              </a:spcAft>
              <a:buNone/>
            </a:pPr>
            <a:r>
              <a:rPr b="1" i="0" lang="en" sz="700" u="none" cap="none" strike="noStrike">
                <a:solidFill>
                  <a:srgbClr val="FFFFFF"/>
                </a:solidFill>
                <a:latin typeface="Poppins"/>
                <a:ea typeface="Poppins"/>
                <a:cs typeface="Poppins"/>
                <a:sym typeface="Poppins"/>
              </a:rPr>
              <a:t>Average Age</a:t>
            </a:r>
            <a:endParaRPr sz="700"/>
          </a:p>
        </p:txBody>
      </p:sp>
      <p:sp>
        <p:nvSpPr>
          <p:cNvPr id="211" name="Google Shape;211;p29"/>
          <p:cNvSpPr txBox="1"/>
          <p:nvPr/>
        </p:nvSpPr>
        <p:spPr>
          <a:xfrm>
            <a:off x="7310149" y="3743657"/>
            <a:ext cx="1058021" cy="228311"/>
          </a:xfrm>
          <a:prstGeom prst="rect">
            <a:avLst/>
          </a:prstGeom>
          <a:noFill/>
          <a:ln>
            <a:noFill/>
          </a:ln>
        </p:spPr>
        <p:txBody>
          <a:bodyPr anchorCtr="0" anchor="t" bIns="0" lIns="0" spcFirstLastPara="1" rIns="0" wrap="square" tIns="0">
            <a:spAutoFit/>
          </a:bodyPr>
          <a:lstStyle/>
          <a:p>
            <a:pPr indent="0" lvl="0" marL="0" marR="0" rtl="0" algn="l">
              <a:lnSpc>
                <a:spcPct val="112967"/>
              </a:lnSpc>
              <a:spcBef>
                <a:spcPts val="0"/>
              </a:spcBef>
              <a:spcAft>
                <a:spcPts val="0"/>
              </a:spcAft>
              <a:buNone/>
            </a:pPr>
            <a:r>
              <a:rPr b="1" i="0" lang="en" sz="800" u="none" cap="none" strike="noStrike">
                <a:solidFill>
                  <a:srgbClr val="FFFFFF"/>
                </a:solidFill>
                <a:latin typeface="Poppins"/>
                <a:ea typeface="Poppins"/>
                <a:cs typeface="Poppins"/>
                <a:sym typeface="Poppins"/>
              </a:rPr>
              <a:t>Setting Performance Standards</a:t>
            </a:r>
            <a:endParaRPr sz="700"/>
          </a:p>
        </p:txBody>
      </p:sp>
      <p:sp>
        <p:nvSpPr>
          <p:cNvPr id="212" name="Google Shape;212;p29"/>
          <p:cNvSpPr txBox="1"/>
          <p:nvPr/>
        </p:nvSpPr>
        <p:spPr>
          <a:xfrm>
            <a:off x="426800" y="3666350"/>
            <a:ext cx="4277700" cy="15372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 sz="1000" u="none" cap="none" strike="noStrike">
                <a:solidFill>
                  <a:srgbClr val="000000"/>
                </a:solidFill>
                <a:latin typeface="Poppins"/>
                <a:ea typeface="Poppins"/>
                <a:cs typeface="Poppins"/>
                <a:sym typeface="Poppins"/>
              </a:rPr>
              <a:t>Interpretation:</a:t>
            </a:r>
            <a:endParaRPr sz="600"/>
          </a:p>
          <a:p>
            <a:pPr indent="0" lvl="0" marL="0" marR="0" rtl="0" algn="just">
              <a:lnSpc>
                <a:spcPct val="130000"/>
              </a:lnSpc>
              <a:spcBef>
                <a:spcPts val="0"/>
              </a:spcBef>
              <a:spcAft>
                <a:spcPts val="0"/>
              </a:spcAft>
              <a:buNone/>
            </a:pPr>
            <a:r>
              <a:rPr b="0" i="0" lang="en" sz="1000" u="none" cap="none" strike="noStrike">
                <a:solidFill>
                  <a:srgbClr val="000000"/>
                </a:solidFill>
                <a:latin typeface="Poppins"/>
                <a:ea typeface="Poppins"/>
                <a:cs typeface="Poppins"/>
                <a:sym typeface="Poppins"/>
              </a:rPr>
              <a:t>The attrition rate of 16.12% indicates that a significant proportion of employees are leaving the organization. It’s essential to closely monitor attrition trends and identify factors contributing to employee turnover. Consider implementing retention strategies, improving workplace satisfaction, and addressing any issues affecting employee engagement.</a:t>
            </a:r>
            <a:endParaRPr sz="600"/>
          </a:p>
          <a:p>
            <a:pPr indent="0" lvl="0" marL="0" marR="0" rtl="0" algn="just">
              <a:lnSpc>
                <a:spcPct val="88636"/>
              </a:lnSpc>
              <a:spcBef>
                <a:spcPts val="0"/>
              </a:spcBef>
              <a:spcAft>
                <a:spcPts val="0"/>
              </a:spcAft>
              <a:buNone/>
            </a:pPr>
            <a:r>
              <a:t/>
            </a:r>
            <a:endParaRPr b="0" i="0" sz="1000" u="none" cap="none" strike="noStrike">
              <a:solidFill>
                <a:srgbClr val="000000"/>
              </a:solidFill>
              <a:latin typeface="Poppins"/>
              <a:ea typeface="Poppins"/>
              <a:cs typeface="Poppins"/>
              <a:sym typeface="Poppins"/>
            </a:endParaRPr>
          </a:p>
        </p:txBody>
      </p:sp>
      <p:sp>
        <p:nvSpPr>
          <p:cNvPr id="213" name="Google Shape;213;p29"/>
          <p:cNvSpPr txBox="1"/>
          <p:nvPr/>
        </p:nvSpPr>
        <p:spPr>
          <a:xfrm>
            <a:off x="426800" y="610175"/>
            <a:ext cx="5529900" cy="9051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0" i="0" lang="en" sz="1200" u="none" cap="none" strike="noStrike">
                <a:solidFill>
                  <a:srgbClr val="000000"/>
                </a:solidFill>
                <a:latin typeface="Poppins"/>
                <a:ea typeface="Poppins"/>
                <a:cs typeface="Poppins"/>
                <a:sym typeface="Poppins"/>
              </a:rPr>
              <a:t>In this KPI analysis report, we’ll examine key performance indicators related to employee attrition. The data provided includes information on active employees, average age, and attrition rates.</a:t>
            </a:r>
            <a:endParaRPr sz="800"/>
          </a:p>
          <a:p>
            <a:pPr indent="0" lvl="0" marL="0" marR="0" rtl="0" algn="just">
              <a:lnSpc>
                <a:spcPct val="130000"/>
              </a:lnSpc>
              <a:spcBef>
                <a:spcPts val="0"/>
              </a:spcBef>
              <a:spcAft>
                <a:spcPts val="0"/>
              </a:spcAft>
              <a:buNone/>
            </a:pPr>
            <a:r>
              <a:t/>
            </a:r>
            <a:endParaRPr b="0" i="0" sz="1200" u="none" cap="none" strike="noStrike">
              <a:solidFill>
                <a:srgbClr val="000000"/>
              </a:solidFill>
              <a:latin typeface="Poppins"/>
              <a:ea typeface="Poppins"/>
              <a:cs typeface="Poppins"/>
              <a:sym typeface="Poppins"/>
            </a:endParaRPr>
          </a:p>
        </p:txBody>
      </p:sp>
      <p:sp>
        <p:nvSpPr>
          <p:cNvPr id="214" name="Google Shape;214;p29"/>
          <p:cNvSpPr txBox="1"/>
          <p:nvPr/>
        </p:nvSpPr>
        <p:spPr>
          <a:xfrm>
            <a:off x="426800" y="1537775"/>
            <a:ext cx="4532700" cy="18780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000" u="none" cap="none" strike="noStrike">
                <a:solidFill>
                  <a:srgbClr val="000000"/>
                </a:solidFill>
                <a:latin typeface="Poppins"/>
                <a:ea typeface="Poppins"/>
                <a:cs typeface="Poppins"/>
                <a:sym typeface="Poppins"/>
              </a:rPr>
              <a:t>Key Metrics:</a:t>
            </a:r>
            <a:endParaRPr sz="600"/>
          </a:p>
          <a:p>
            <a:pPr indent="0" lvl="0" marL="0" marR="0" rtl="0" algn="l">
              <a:lnSpc>
                <a:spcPct val="140018"/>
              </a:lnSpc>
              <a:spcBef>
                <a:spcPts val="0"/>
              </a:spcBef>
              <a:spcAft>
                <a:spcPts val="0"/>
              </a:spcAft>
              <a:buNone/>
            </a:pPr>
            <a:r>
              <a:rPr b="0" i="0" lang="en" sz="1000" u="none" cap="none" strike="noStrike">
                <a:solidFill>
                  <a:srgbClr val="000000"/>
                </a:solidFill>
                <a:latin typeface="Poppins"/>
                <a:ea typeface="Poppins"/>
                <a:cs typeface="Poppins"/>
                <a:sym typeface="Poppins"/>
              </a:rPr>
              <a:t>• Active Employees: The total number of active employees is 1,233.</a:t>
            </a:r>
            <a:endParaRPr sz="600"/>
          </a:p>
          <a:p>
            <a:pPr indent="0" lvl="0" marL="0" marR="0" rtl="0" algn="l">
              <a:lnSpc>
                <a:spcPct val="140018"/>
              </a:lnSpc>
              <a:spcBef>
                <a:spcPts val="0"/>
              </a:spcBef>
              <a:spcAft>
                <a:spcPts val="0"/>
              </a:spcAft>
              <a:buNone/>
            </a:pPr>
            <a:r>
              <a:rPr b="0" i="0" lang="en" sz="1000" u="none" cap="none" strike="noStrike">
                <a:solidFill>
                  <a:srgbClr val="000000"/>
                </a:solidFill>
                <a:latin typeface="Poppins"/>
                <a:ea typeface="Poppins"/>
                <a:cs typeface="Poppins"/>
                <a:sym typeface="Poppins"/>
              </a:rPr>
              <a:t>• Average Age: The average age of active employees is 37 years.</a:t>
            </a:r>
            <a:endParaRPr sz="600"/>
          </a:p>
          <a:p>
            <a:pPr indent="0" lvl="0" marL="0" marR="0" rtl="0" algn="l">
              <a:lnSpc>
                <a:spcPct val="140018"/>
              </a:lnSpc>
              <a:spcBef>
                <a:spcPts val="0"/>
              </a:spcBef>
              <a:spcAft>
                <a:spcPts val="0"/>
              </a:spcAft>
              <a:buNone/>
            </a:pPr>
            <a:r>
              <a:rPr b="0" i="0" lang="en" sz="1000" u="none" cap="none" strike="noStrike">
                <a:solidFill>
                  <a:srgbClr val="000000"/>
                </a:solidFill>
                <a:latin typeface="Poppins"/>
                <a:ea typeface="Poppins"/>
                <a:cs typeface="Poppins"/>
                <a:sym typeface="Poppins"/>
              </a:rPr>
              <a:t>• Attrition Rate: The attrition rate, which represents the percentage of employees leaving the organization, is 16.12%.</a:t>
            </a:r>
            <a:endParaRPr sz="600"/>
          </a:p>
          <a:p>
            <a:pPr indent="0" lvl="0" marL="0" marR="0" rtl="0" algn="l">
              <a:lnSpc>
                <a:spcPct val="140018"/>
              </a:lnSpc>
              <a:spcBef>
                <a:spcPts val="0"/>
              </a:spcBef>
              <a:spcAft>
                <a:spcPts val="0"/>
              </a:spcAft>
              <a:buNone/>
            </a:pPr>
            <a:r>
              <a:rPr b="0" i="0" lang="en" sz="1000" u="none" cap="none" strike="noStrike">
                <a:solidFill>
                  <a:srgbClr val="000000"/>
                </a:solidFill>
                <a:latin typeface="Poppins"/>
                <a:ea typeface="Poppins"/>
                <a:cs typeface="Poppins"/>
                <a:sym typeface="Poppins"/>
              </a:rPr>
              <a:t>• Total Employee Count: The total number of employees (including both active and attrited) is 1,470.</a:t>
            </a:r>
            <a:endParaRPr sz="600"/>
          </a:p>
          <a:p>
            <a:pPr indent="0" lvl="0" marL="0" marR="0" rtl="0" algn="l">
              <a:lnSpc>
                <a:spcPct val="140018"/>
              </a:lnSpc>
              <a:spcBef>
                <a:spcPts val="0"/>
              </a:spcBef>
              <a:spcAft>
                <a:spcPts val="0"/>
              </a:spcAft>
              <a:buNone/>
            </a:pPr>
            <a:r>
              <a:rPr b="0" i="0" lang="en" sz="1000" u="none" cap="none" strike="noStrike">
                <a:solidFill>
                  <a:srgbClr val="000000"/>
                </a:solidFill>
                <a:latin typeface="Poppins"/>
                <a:ea typeface="Poppins"/>
                <a:cs typeface="Poppins"/>
                <a:sym typeface="Poppins"/>
              </a:rPr>
              <a:t>• Attrition Count: The number of employees who have left the company (attrited) is 237.</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30"/>
          <p:cNvGrpSpPr/>
          <p:nvPr/>
        </p:nvGrpSpPr>
        <p:grpSpPr>
          <a:xfrm>
            <a:off x="0" y="2292037"/>
            <a:ext cx="10842521" cy="3178588"/>
            <a:chOff x="0" y="0"/>
            <a:chExt cx="5711287" cy="1674318"/>
          </a:xfrm>
        </p:grpSpPr>
        <p:sp>
          <p:nvSpPr>
            <p:cNvPr id="220" name="Google Shape;220;p30"/>
            <p:cNvSpPr/>
            <p:nvPr/>
          </p:nvSpPr>
          <p:spPr>
            <a:xfrm>
              <a:off x="0" y="0"/>
              <a:ext cx="5711287" cy="1674318"/>
            </a:xfrm>
            <a:custGeom>
              <a:rect b="b" l="l" r="r" t="t"/>
              <a:pathLst>
                <a:path extrusionOk="0" h="1674318" w="5711287">
                  <a:moveTo>
                    <a:pt x="0" y="0"/>
                  </a:moveTo>
                  <a:lnTo>
                    <a:pt x="5711287" y="0"/>
                  </a:lnTo>
                  <a:lnTo>
                    <a:pt x="5711287" y="1674318"/>
                  </a:lnTo>
                  <a:lnTo>
                    <a:pt x="0" y="1674318"/>
                  </a:lnTo>
                  <a:close/>
                </a:path>
              </a:pathLst>
            </a:custGeom>
            <a:solidFill>
              <a:srgbClr val="0E8388"/>
            </a:solidFill>
            <a:ln>
              <a:noFill/>
            </a:ln>
          </p:spPr>
        </p:sp>
        <p:sp>
          <p:nvSpPr>
            <p:cNvPr id="221" name="Google Shape;221;p30"/>
            <p:cNvSpPr txBox="1"/>
            <p:nvPr/>
          </p:nvSpPr>
          <p:spPr>
            <a:xfrm>
              <a:off x="0" y="0"/>
              <a:ext cx="5711287" cy="1674318"/>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2" name="Google Shape;222;p30"/>
          <p:cNvSpPr/>
          <p:nvPr/>
        </p:nvSpPr>
        <p:spPr>
          <a:xfrm>
            <a:off x="1801534" y="1612781"/>
            <a:ext cx="1294391" cy="1294391"/>
          </a:xfrm>
          <a:custGeom>
            <a:rect b="b" l="l" r="r" t="t"/>
            <a:pathLst>
              <a:path extrusionOk="0" h="2588781" w="2588781">
                <a:moveTo>
                  <a:pt x="0" y="0"/>
                </a:moveTo>
                <a:lnTo>
                  <a:pt x="2588781" y="0"/>
                </a:lnTo>
                <a:lnTo>
                  <a:pt x="2588781" y="2588780"/>
                </a:lnTo>
                <a:lnTo>
                  <a:pt x="0" y="2588780"/>
                </a:lnTo>
                <a:lnTo>
                  <a:pt x="0" y="0"/>
                </a:lnTo>
                <a:close/>
              </a:path>
            </a:pathLst>
          </a:custGeom>
          <a:blipFill rotWithShape="1">
            <a:blip r:embed="rId3">
              <a:alphaModFix/>
            </a:blip>
            <a:stretch>
              <a:fillRect b="0" l="0" r="0" t="0"/>
            </a:stretch>
          </a:blipFill>
          <a:ln>
            <a:noFill/>
          </a:ln>
        </p:spPr>
      </p:sp>
      <p:sp>
        <p:nvSpPr>
          <p:cNvPr id="223" name="Google Shape;223;p30"/>
          <p:cNvSpPr/>
          <p:nvPr/>
        </p:nvSpPr>
        <p:spPr>
          <a:xfrm>
            <a:off x="1899151" y="1710398"/>
            <a:ext cx="1099156" cy="1099156"/>
          </a:xfrm>
          <a:custGeom>
            <a:rect b="b" l="l" r="r" t="t"/>
            <a:pathLst>
              <a:path extrusionOk="0" h="2198312" w="2198312">
                <a:moveTo>
                  <a:pt x="0" y="0"/>
                </a:moveTo>
                <a:lnTo>
                  <a:pt x="2198313" y="0"/>
                </a:lnTo>
                <a:lnTo>
                  <a:pt x="2198313" y="2198312"/>
                </a:lnTo>
                <a:lnTo>
                  <a:pt x="0" y="2198312"/>
                </a:lnTo>
                <a:lnTo>
                  <a:pt x="0" y="0"/>
                </a:lnTo>
                <a:close/>
              </a:path>
            </a:pathLst>
          </a:custGeom>
          <a:blipFill rotWithShape="1">
            <a:blip r:embed="rId4">
              <a:alphaModFix/>
            </a:blip>
            <a:stretch>
              <a:fillRect b="0" l="0" r="0" t="0"/>
            </a:stretch>
          </a:blipFill>
          <a:ln>
            <a:noFill/>
          </a:ln>
        </p:spPr>
      </p:sp>
      <p:sp>
        <p:nvSpPr>
          <p:cNvPr id="224" name="Google Shape;224;p30"/>
          <p:cNvSpPr/>
          <p:nvPr/>
        </p:nvSpPr>
        <p:spPr>
          <a:xfrm>
            <a:off x="1956143" y="1767390"/>
            <a:ext cx="985172" cy="985172"/>
          </a:xfrm>
          <a:custGeom>
            <a:rect b="b" l="l" r="r" t="t"/>
            <a:pathLst>
              <a:path extrusionOk="0" h="1970344" w="1970344">
                <a:moveTo>
                  <a:pt x="0" y="0"/>
                </a:moveTo>
                <a:lnTo>
                  <a:pt x="1970345" y="0"/>
                </a:lnTo>
                <a:lnTo>
                  <a:pt x="1970345" y="1970344"/>
                </a:lnTo>
                <a:lnTo>
                  <a:pt x="0" y="1970344"/>
                </a:lnTo>
                <a:lnTo>
                  <a:pt x="0" y="0"/>
                </a:lnTo>
                <a:close/>
              </a:path>
            </a:pathLst>
          </a:custGeom>
          <a:blipFill rotWithShape="1">
            <a:blip r:embed="rId5">
              <a:alphaModFix/>
            </a:blip>
            <a:stretch>
              <a:fillRect b="0" l="0" r="0" t="0"/>
            </a:stretch>
          </a:blipFill>
          <a:ln>
            <a:noFill/>
          </a:ln>
        </p:spPr>
      </p:sp>
      <p:sp>
        <p:nvSpPr>
          <p:cNvPr id="225" name="Google Shape;225;p30"/>
          <p:cNvSpPr/>
          <p:nvPr/>
        </p:nvSpPr>
        <p:spPr>
          <a:xfrm>
            <a:off x="3888018" y="1612781"/>
            <a:ext cx="1294390" cy="1294391"/>
          </a:xfrm>
          <a:custGeom>
            <a:rect b="b" l="l" r="r" t="t"/>
            <a:pathLst>
              <a:path extrusionOk="0" h="2588781" w="2588781">
                <a:moveTo>
                  <a:pt x="0" y="0"/>
                </a:moveTo>
                <a:lnTo>
                  <a:pt x="2588780" y="0"/>
                </a:lnTo>
                <a:lnTo>
                  <a:pt x="2588780" y="2588780"/>
                </a:lnTo>
                <a:lnTo>
                  <a:pt x="0" y="2588780"/>
                </a:lnTo>
                <a:lnTo>
                  <a:pt x="0" y="0"/>
                </a:lnTo>
                <a:close/>
              </a:path>
            </a:pathLst>
          </a:custGeom>
          <a:blipFill rotWithShape="1">
            <a:blip r:embed="rId3">
              <a:alphaModFix/>
            </a:blip>
            <a:stretch>
              <a:fillRect b="0" l="0" r="0" t="0"/>
            </a:stretch>
          </a:blipFill>
          <a:ln>
            <a:noFill/>
          </a:ln>
        </p:spPr>
      </p:sp>
      <p:sp>
        <p:nvSpPr>
          <p:cNvPr id="226" name="Google Shape;226;p30"/>
          <p:cNvSpPr/>
          <p:nvPr/>
        </p:nvSpPr>
        <p:spPr>
          <a:xfrm>
            <a:off x="3985635" y="1710398"/>
            <a:ext cx="1099156" cy="1099156"/>
          </a:xfrm>
          <a:custGeom>
            <a:rect b="b" l="l" r="r" t="t"/>
            <a:pathLst>
              <a:path extrusionOk="0" h="2198312" w="2198312">
                <a:moveTo>
                  <a:pt x="0" y="0"/>
                </a:moveTo>
                <a:lnTo>
                  <a:pt x="2198312" y="0"/>
                </a:lnTo>
                <a:lnTo>
                  <a:pt x="2198312" y="2198312"/>
                </a:lnTo>
                <a:lnTo>
                  <a:pt x="0" y="2198312"/>
                </a:lnTo>
                <a:lnTo>
                  <a:pt x="0" y="0"/>
                </a:lnTo>
                <a:close/>
              </a:path>
            </a:pathLst>
          </a:custGeom>
          <a:blipFill rotWithShape="1">
            <a:blip r:embed="rId4">
              <a:alphaModFix/>
            </a:blip>
            <a:stretch>
              <a:fillRect b="0" l="0" r="0" t="0"/>
            </a:stretch>
          </a:blipFill>
          <a:ln>
            <a:noFill/>
          </a:ln>
        </p:spPr>
      </p:sp>
      <p:sp>
        <p:nvSpPr>
          <p:cNvPr id="227" name="Google Shape;227;p30"/>
          <p:cNvSpPr/>
          <p:nvPr/>
        </p:nvSpPr>
        <p:spPr>
          <a:xfrm>
            <a:off x="4042627" y="1767390"/>
            <a:ext cx="985172" cy="985172"/>
          </a:xfrm>
          <a:custGeom>
            <a:rect b="b" l="l" r="r" t="t"/>
            <a:pathLst>
              <a:path extrusionOk="0" h="1970344" w="1970344">
                <a:moveTo>
                  <a:pt x="0" y="0"/>
                </a:moveTo>
                <a:lnTo>
                  <a:pt x="1970344" y="0"/>
                </a:lnTo>
                <a:lnTo>
                  <a:pt x="1970344" y="1970344"/>
                </a:lnTo>
                <a:lnTo>
                  <a:pt x="0" y="1970344"/>
                </a:lnTo>
                <a:lnTo>
                  <a:pt x="0" y="0"/>
                </a:lnTo>
                <a:close/>
              </a:path>
            </a:pathLst>
          </a:custGeom>
          <a:blipFill rotWithShape="1">
            <a:blip r:embed="rId5">
              <a:alphaModFix/>
            </a:blip>
            <a:stretch>
              <a:fillRect b="0" l="0" r="0" t="0"/>
            </a:stretch>
          </a:blipFill>
          <a:ln>
            <a:noFill/>
          </a:ln>
        </p:spPr>
      </p:sp>
      <p:sp>
        <p:nvSpPr>
          <p:cNvPr id="228" name="Google Shape;228;p30"/>
          <p:cNvSpPr/>
          <p:nvPr/>
        </p:nvSpPr>
        <p:spPr>
          <a:xfrm>
            <a:off x="5973977" y="1612781"/>
            <a:ext cx="1294391" cy="1294391"/>
          </a:xfrm>
          <a:custGeom>
            <a:rect b="b" l="l" r="r" t="t"/>
            <a:pathLst>
              <a:path extrusionOk="0" h="2588781" w="2588781">
                <a:moveTo>
                  <a:pt x="0" y="0"/>
                </a:moveTo>
                <a:lnTo>
                  <a:pt x="2588780" y="0"/>
                </a:lnTo>
                <a:lnTo>
                  <a:pt x="2588780" y="2588780"/>
                </a:lnTo>
                <a:lnTo>
                  <a:pt x="0" y="2588780"/>
                </a:lnTo>
                <a:lnTo>
                  <a:pt x="0" y="0"/>
                </a:lnTo>
                <a:close/>
              </a:path>
            </a:pathLst>
          </a:custGeom>
          <a:blipFill rotWithShape="1">
            <a:blip r:embed="rId3">
              <a:alphaModFix/>
            </a:blip>
            <a:stretch>
              <a:fillRect b="0" l="0" r="0" t="0"/>
            </a:stretch>
          </a:blipFill>
          <a:ln>
            <a:noFill/>
          </a:ln>
        </p:spPr>
      </p:sp>
      <p:sp>
        <p:nvSpPr>
          <p:cNvPr id="229" name="Google Shape;229;p30"/>
          <p:cNvSpPr/>
          <p:nvPr/>
        </p:nvSpPr>
        <p:spPr>
          <a:xfrm>
            <a:off x="6071594" y="1710398"/>
            <a:ext cx="1099156" cy="1099156"/>
          </a:xfrm>
          <a:custGeom>
            <a:rect b="b" l="l" r="r" t="t"/>
            <a:pathLst>
              <a:path extrusionOk="0" h="2198312" w="2198312">
                <a:moveTo>
                  <a:pt x="0" y="0"/>
                </a:moveTo>
                <a:lnTo>
                  <a:pt x="2198312" y="0"/>
                </a:lnTo>
                <a:lnTo>
                  <a:pt x="2198312" y="2198312"/>
                </a:lnTo>
                <a:lnTo>
                  <a:pt x="0" y="2198312"/>
                </a:lnTo>
                <a:lnTo>
                  <a:pt x="0" y="0"/>
                </a:lnTo>
                <a:close/>
              </a:path>
            </a:pathLst>
          </a:custGeom>
          <a:blipFill rotWithShape="1">
            <a:blip r:embed="rId4">
              <a:alphaModFix/>
            </a:blip>
            <a:stretch>
              <a:fillRect b="0" l="0" r="0" t="0"/>
            </a:stretch>
          </a:blipFill>
          <a:ln>
            <a:noFill/>
          </a:ln>
        </p:spPr>
      </p:sp>
      <p:sp>
        <p:nvSpPr>
          <p:cNvPr id="230" name="Google Shape;230;p30"/>
          <p:cNvSpPr/>
          <p:nvPr/>
        </p:nvSpPr>
        <p:spPr>
          <a:xfrm>
            <a:off x="6128586" y="1767390"/>
            <a:ext cx="985172" cy="985172"/>
          </a:xfrm>
          <a:custGeom>
            <a:rect b="b" l="l" r="r" t="t"/>
            <a:pathLst>
              <a:path extrusionOk="0" h="1970344" w="1970344">
                <a:moveTo>
                  <a:pt x="0" y="0"/>
                </a:moveTo>
                <a:lnTo>
                  <a:pt x="1970344" y="0"/>
                </a:lnTo>
                <a:lnTo>
                  <a:pt x="1970344" y="1970344"/>
                </a:lnTo>
                <a:lnTo>
                  <a:pt x="0" y="1970344"/>
                </a:lnTo>
                <a:lnTo>
                  <a:pt x="0" y="0"/>
                </a:lnTo>
                <a:close/>
              </a:path>
            </a:pathLst>
          </a:custGeom>
          <a:blipFill rotWithShape="1">
            <a:blip r:embed="rId5">
              <a:alphaModFix/>
            </a:blip>
            <a:stretch>
              <a:fillRect b="0" l="0" r="0" t="0"/>
            </a:stretch>
          </a:blipFill>
          <a:ln>
            <a:noFill/>
          </a:ln>
        </p:spPr>
      </p:sp>
      <p:sp>
        <p:nvSpPr>
          <p:cNvPr id="231" name="Google Shape;231;p30"/>
          <p:cNvSpPr/>
          <p:nvPr/>
        </p:nvSpPr>
        <p:spPr>
          <a:xfrm rot="-10602057">
            <a:off x="6193547" y="-566926"/>
            <a:ext cx="3120368" cy="1088228"/>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6">
              <a:alphaModFix/>
            </a:blip>
            <a:stretch>
              <a:fillRect b="0" l="0" r="0" t="0"/>
            </a:stretch>
          </a:blipFill>
          <a:ln>
            <a:noFill/>
          </a:ln>
        </p:spPr>
      </p:sp>
      <p:sp>
        <p:nvSpPr>
          <p:cNvPr id="232" name="Google Shape;232;p30"/>
          <p:cNvSpPr/>
          <p:nvPr/>
        </p:nvSpPr>
        <p:spPr>
          <a:xfrm flipH="1" rot="10598374">
            <a:off x="-220241" y="-596226"/>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6">
              <a:alphaModFix/>
            </a:blip>
            <a:stretch>
              <a:fillRect b="0" l="0" r="0" t="0"/>
            </a:stretch>
          </a:blipFill>
          <a:ln>
            <a:noFill/>
          </a:ln>
        </p:spPr>
      </p:sp>
      <p:grpSp>
        <p:nvGrpSpPr>
          <p:cNvPr id="233" name="Google Shape;233;p30"/>
          <p:cNvGrpSpPr/>
          <p:nvPr/>
        </p:nvGrpSpPr>
        <p:grpSpPr>
          <a:xfrm>
            <a:off x="-671454" y="4956619"/>
            <a:ext cx="10486907" cy="418781"/>
            <a:chOff x="0" y="-57150"/>
            <a:chExt cx="11607985" cy="463550"/>
          </a:xfrm>
        </p:grpSpPr>
        <p:sp>
          <p:nvSpPr>
            <p:cNvPr id="234" name="Google Shape;234;p30"/>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5" name="Google Shape;235;p30"/>
            <p:cNvSpPr txBox="1"/>
            <p:nvPr/>
          </p:nvSpPr>
          <p:spPr>
            <a:xfrm>
              <a:off x="0" y="-57150"/>
              <a:ext cx="11607985"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6" name="Google Shape;236;p30"/>
          <p:cNvGrpSpPr/>
          <p:nvPr/>
        </p:nvGrpSpPr>
        <p:grpSpPr>
          <a:xfrm>
            <a:off x="2065692" y="4956619"/>
            <a:ext cx="5012616" cy="418781"/>
            <a:chOff x="0" y="-57150"/>
            <a:chExt cx="5548478" cy="463550"/>
          </a:xfrm>
        </p:grpSpPr>
        <p:sp>
          <p:nvSpPr>
            <p:cNvPr id="237" name="Google Shape;237;p30"/>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30"/>
            <p:cNvSpPr txBox="1"/>
            <p:nvPr/>
          </p:nvSpPr>
          <p:spPr>
            <a:xfrm>
              <a:off x="0" y="-57150"/>
              <a:ext cx="5548478"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9" name="Google Shape;239;p30"/>
          <p:cNvSpPr/>
          <p:nvPr/>
        </p:nvSpPr>
        <p:spPr>
          <a:xfrm>
            <a:off x="2052749" y="1863934"/>
            <a:ext cx="791962" cy="707816"/>
          </a:xfrm>
          <a:custGeom>
            <a:rect b="b" l="l" r="r" t="t"/>
            <a:pathLst>
              <a:path extrusionOk="0" h="1415632" w="1583924">
                <a:moveTo>
                  <a:pt x="0" y="0"/>
                </a:moveTo>
                <a:lnTo>
                  <a:pt x="1583923" y="0"/>
                </a:lnTo>
                <a:lnTo>
                  <a:pt x="1583923" y="1415632"/>
                </a:lnTo>
                <a:lnTo>
                  <a:pt x="0" y="1415632"/>
                </a:lnTo>
                <a:lnTo>
                  <a:pt x="0" y="0"/>
                </a:lnTo>
                <a:close/>
              </a:path>
            </a:pathLst>
          </a:custGeom>
          <a:blipFill rotWithShape="1">
            <a:blip r:embed="rId7">
              <a:alphaModFix/>
            </a:blip>
            <a:stretch>
              <a:fillRect b="0" l="0" r="0" t="0"/>
            </a:stretch>
          </a:blipFill>
          <a:ln>
            <a:noFill/>
          </a:ln>
        </p:spPr>
      </p:sp>
      <p:sp>
        <p:nvSpPr>
          <p:cNvPr id="240" name="Google Shape;240;p30"/>
          <p:cNvSpPr/>
          <p:nvPr/>
        </p:nvSpPr>
        <p:spPr>
          <a:xfrm>
            <a:off x="4221244" y="1909221"/>
            <a:ext cx="701511" cy="701511"/>
          </a:xfrm>
          <a:custGeom>
            <a:rect b="b" l="l" r="r" t="t"/>
            <a:pathLst>
              <a:path extrusionOk="0" h="1403023" w="1403023">
                <a:moveTo>
                  <a:pt x="0" y="0"/>
                </a:moveTo>
                <a:lnTo>
                  <a:pt x="1403024" y="0"/>
                </a:lnTo>
                <a:lnTo>
                  <a:pt x="1403024" y="1403023"/>
                </a:lnTo>
                <a:lnTo>
                  <a:pt x="0" y="1403023"/>
                </a:lnTo>
                <a:lnTo>
                  <a:pt x="0" y="0"/>
                </a:lnTo>
                <a:close/>
              </a:path>
            </a:pathLst>
          </a:custGeom>
          <a:blipFill rotWithShape="1">
            <a:blip r:embed="rId8">
              <a:alphaModFix/>
            </a:blip>
            <a:stretch>
              <a:fillRect b="0" l="0" r="0" t="0"/>
            </a:stretch>
          </a:blipFill>
          <a:ln>
            <a:noFill/>
          </a:ln>
        </p:spPr>
      </p:sp>
      <p:sp>
        <p:nvSpPr>
          <p:cNvPr id="241" name="Google Shape;241;p30"/>
          <p:cNvSpPr/>
          <p:nvPr/>
        </p:nvSpPr>
        <p:spPr>
          <a:xfrm>
            <a:off x="6325408" y="2007666"/>
            <a:ext cx="569673" cy="563976"/>
          </a:xfrm>
          <a:custGeom>
            <a:rect b="b" l="l" r="r" t="t"/>
            <a:pathLst>
              <a:path extrusionOk="0" h="1127953" w="1139346">
                <a:moveTo>
                  <a:pt x="0" y="0"/>
                </a:moveTo>
                <a:lnTo>
                  <a:pt x="1139346" y="0"/>
                </a:lnTo>
                <a:lnTo>
                  <a:pt x="1139346" y="1127953"/>
                </a:lnTo>
                <a:lnTo>
                  <a:pt x="0" y="1127953"/>
                </a:lnTo>
                <a:lnTo>
                  <a:pt x="0" y="0"/>
                </a:lnTo>
                <a:close/>
              </a:path>
            </a:pathLst>
          </a:custGeom>
          <a:blipFill rotWithShape="1">
            <a:blip r:embed="rId9">
              <a:alphaModFix/>
            </a:blip>
            <a:stretch>
              <a:fillRect b="0" l="0" r="0" t="0"/>
            </a:stretch>
          </a:blipFill>
          <a:ln>
            <a:noFill/>
          </a:ln>
        </p:spPr>
      </p:sp>
      <p:sp>
        <p:nvSpPr>
          <p:cNvPr id="242" name="Google Shape;242;p30"/>
          <p:cNvSpPr txBox="1"/>
          <p:nvPr/>
        </p:nvSpPr>
        <p:spPr>
          <a:xfrm>
            <a:off x="2748104" y="37038"/>
            <a:ext cx="3708555" cy="970906"/>
          </a:xfrm>
          <a:prstGeom prst="rect">
            <a:avLst/>
          </a:prstGeom>
          <a:noFill/>
          <a:ln>
            <a:noFill/>
          </a:ln>
        </p:spPr>
        <p:txBody>
          <a:bodyPr anchorCtr="0" anchor="t" bIns="0" lIns="0" spcFirstLastPara="1" rIns="0" wrap="square" tIns="0">
            <a:spAutoFit/>
          </a:bodyPr>
          <a:lstStyle/>
          <a:p>
            <a:pPr indent="0" lvl="0" marL="0" marR="0" rtl="0" algn="ctr">
              <a:lnSpc>
                <a:spcPct val="113011"/>
              </a:lnSpc>
              <a:spcBef>
                <a:spcPts val="0"/>
              </a:spcBef>
              <a:spcAft>
                <a:spcPts val="0"/>
              </a:spcAft>
              <a:buNone/>
            </a:pPr>
            <a:r>
              <a:rPr b="1" i="0" lang="en" sz="2200" u="none" cap="none" strike="noStrike">
                <a:solidFill>
                  <a:srgbClr val="0E8388"/>
                </a:solidFill>
                <a:latin typeface="Poppins"/>
                <a:ea typeface="Poppins"/>
                <a:cs typeface="Poppins"/>
                <a:sym typeface="Poppins"/>
              </a:rPr>
              <a:t>Department Attrition Analysis</a:t>
            </a:r>
            <a:endParaRPr sz="700"/>
          </a:p>
          <a:p>
            <a:pPr indent="0" lvl="0" marL="0" marR="0" rtl="0" algn="ctr">
              <a:lnSpc>
                <a:spcPct val="113011"/>
              </a:lnSpc>
              <a:spcBef>
                <a:spcPts val="0"/>
              </a:spcBef>
              <a:spcAft>
                <a:spcPts val="0"/>
              </a:spcAft>
              <a:buNone/>
            </a:pPr>
            <a:r>
              <a:t/>
            </a:r>
            <a:endParaRPr b="1" i="0" sz="2200" u="none" cap="none" strike="noStrike">
              <a:solidFill>
                <a:srgbClr val="0E8388"/>
              </a:solidFill>
              <a:latin typeface="Poppins"/>
              <a:ea typeface="Poppins"/>
              <a:cs typeface="Poppins"/>
              <a:sym typeface="Poppins"/>
            </a:endParaRPr>
          </a:p>
        </p:txBody>
      </p:sp>
      <p:sp>
        <p:nvSpPr>
          <p:cNvPr id="243" name="Google Shape;243;p30"/>
          <p:cNvSpPr txBox="1"/>
          <p:nvPr/>
        </p:nvSpPr>
        <p:spPr>
          <a:xfrm>
            <a:off x="1209878" y="3185641"/>
            <a:ext cx="2167300" cy="758009"/>
          </a:xfrm>
          <a:prstGeom prst="rect">
            <a:avLst/>
          </a:prstGeom>
          <a:noFill/>
          <a:ln>
            <a:noFill/>
          </a:ln>
        </p:spPr>
        <p:txBody>
          <a:bodyPr anchorCtr="0" anchor="t" bIns="0" lIns="0" spcFirstLastPara="1" rIns="0" wrap="square" tIns="0">
            <a:spAutoFit/>
          </a:bodyPr>
          <a:lstStyle/>
          <a:p>
            <a:pPr indent="-177800" lvl="2" marL="533400" marR="0" rtl="0" algn="just">
              <a:lnSpc>
                <a:spcPct val="129987"/>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Count: 12</a:t>
            </a:r>
            <a:endParaRPr sz="700"/>
          </a:p>
          <a:p>
            <a:pPr indent="-177800" lvl="2" marL="533400" marR="0" rtl="0" algn="just">
              <a:lnSpc>
                <a:spcPct val="129987"/>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Rate: 5.06%</a:t>
            </a:r>
            <a:endParaRPr sz="700"/>
          </a:p>
          <a:p>
            <a:pPr indent="0" lvl="0" marL="0" marR="0" rtl="0" algn="just">
              <a:lnSpc>
                <a:spcPct val="227851"/>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p:txBody>
      </p:sp>
      <p:sp>
        <p:nvSpPr>
          <p:cNvPr id="244" name="Google Shape;244;p30"/>
          <p:cNvSpPr txBox="1"/>
          <p:nvPr/>
        </p:nvSpPr>
        <p:spPr>
          <a:xfrm>
            <a:off x="1323453" y="2978609"/>
            <a:ext cx="2167824" cy="193642"/>
          </a:xfrm>
          <a:prstGeom prst="rect">
            <a:avLst/>
          </a:prstGeom>
          <a:noFill/>
          <a:ln>
            <a:noFill/>
          </a:ln>
        </p:spPr>
        <p:txBody>
          <a:bodyPr anchorCtr="0" anchor="t" bIns="0" lIns="0" spcFirstLastPara="1" rIns="0" wrap="square" tIns="0">
            <a:spAutoFit/>
          </a:bodyPr>
          <a:lstStyle/>
          <a:p>
            <a:pPr indent="0" lvl="0" marL="0" marR="0" rtl="0" algn="ctr">
              <a:lnSpc>
                <a:spcPct val="113017"/>
              </a:lnSpc>
              <a:spcBef>
                <a:spcPts val="0"/>
              </a:spcBef>
              <a:spcAft>
                <a:spcPts val="0"/>
              </a:spcAft>
              <a:buNone/>
            </a:pPr>
            <a:r>
              <a:rPr b="1" i="0" lang="en" sz="1200" u="none" cap="none" strike="noStrike">
                <a:solidFill>
                  <a:srgbClr val="FFFFFF"/>
                </a:solidFill>
                <a:latin typeface="Poppins"/>
                <a:ea typeface="Poppins"/>
                <a:cs typeface="Poppins"/>
                <a:sym typeface="Poppins"/>
              </a:rPr>
              <a:t>Human Resources (HR)</a:t>
            </a:r>
            <a:endParaRPr sz="700"/>
          </a:p>
        </p:txBody>
      </p:sp>
      <p:sp>
        <p:nvSpPr>
          <p:cNvPr id="245" name="Google Shape;245;p30"/>
          <p:cNvSpPr txBox="1"/>
          <p:nvPr/>
        </p:nvSpPr>
        <p:spPr>
          <a:xfrm>
            <a:off x="3377702" y="3243795"/>
            <a:ext cx="2085960" cy="589313"/>
          </a:xfrm>
          <a:prstGeom prst="rect">
            <a:avLst/>
          </a:prstGeom>
          <a:noFill/>
          <a:ln>
            <a:noFill/>
          </a:ln>
        </p:spPr>
        <p:txBody>
          <a:bodyPr anchorCtr="0" anchor="t" bIns="0" lIns="0" spcFirstLastPara="1" rIns="0" wrap="square" tIns="0">
            <a:spAutoFit/>
          </a:bodyPr>
          <a:lstStyle/>
          <a:p>
            <a:pPr indent="-177800" lvl="2" marL="508000" marR="0" rtl="0" algn="just">
              <a:lnSpc>
                <a:spcPct val="13002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Count: 113</a:t>
            </a:r>
            <a:endParaRPr sz="700"/>
          </a:p>
          <a:p>
            <a:pPr indent="-177800" lvl="2" marL="508000" marR="0" rtl="0" algn="just">
              <a:lnSpc>
                <a:spcPct val="13002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Rate: 56.12%</a:t>
            </a:r>
            <a:endParaRPr sz="700"/>
          </a:p>
          <a:p>
            <a:pPr indent="0" lvl="0" marL="0" marR="0" rtl="0" algn="just">
              <a:lnSpc>
                <a:spcPct val="141204"/>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p:txBody>
      </p:sp>
      <p:sp>
        <p:nvSpPr>
          <p:cNvPr id="246" name="Google Shape;246;p30"/>
          <p:cNvSpPr txBox="1"/>
          <p:nvPr/>
        </p:nvSpPr>
        <p:spPr>
          <a:xfrm>
            <a:off x="3606302" y="2882175"/>
            <a:ext cx="1857822" cy="371454"/>
          </a:xfrm>
          <a:prstGeom prst="rect">
            <a:avLst/>
          </a:prstGeom>
          <a:noFill/>
          <a:ln>
            <a:noFill/>
          </a:ln>
        </p:spPr>
        <p:txBody>
          <a:bodyPr anchorCtr="0" anchor="t" bIns="0" lIns="0" spcFirstLastPara="1" rIns="0" wrap="square" tIns="0">
            <a:spAutoFit/>
          </a:bodyPr>
          <a:lstStyle/>
          <a:p>
            <a:pPr indent="0" lvl="0" marL="0" marR="0" rtl="0" algn="ctr">
              <a:lnSpc>
                <a:spcPct val="113017"/>
              </a:lnSpc>
              <a:spcBef>
                <a:spcPts val="0"/>
              </a:spcBef>
              <a:spcAft>
                <a:spcPts val="0"/>
              </a:spcAft>
              <a:buNone/>
            </a:pPr>
            <a:r>
              <a:rPr b="1" i="0" lang="en" sz="1200" u="none" cap="none" strike="noStrike">
                <a:solidFill>
                  <a:srgbClr val="FFFFFF"/>
                </a:solidFill>
                <a:latin typeface="Poppins"/>
                <a:ea typeface="Poppins"/>
                <a:cs typeface="Poppins"/>
                <a:sym typeface="Poppins"/>
              </a:rPr>
              <a:t>Research and Development (R&amp;D)</a:t>
            </a:r>
            <a:endParaRPr sz="700"/>
          </a:p>
        </p:txBody>
      </p:sp>
      <p:sp>
        <p:nvSpPr>
          <p:cNvPr id="247" name="Google Shape;247;p30"/>
          <p:cNvSpPr txBox="1"/>
          <p:nvPr/>
        </p:nvSpPr>
        <p:spPr>
          <a:xfrm>
            <a:off x="5521281" y="3176116"/>
            <a:ext cx="2094522" cy="557234"/>
          </a:xfrm>
          <a:prstGeom prst="rect">
            <a:avLst/>
          </a:prstGeom>
          <a:noFill/>
          <a:ln>
            <a:noFill/>
          </a:ln>
        </p:spPr>
        <p:txBody>
          <a:bodyPr anchorCtr="0" anchor="t" bIns="0" lIns="0" spcFirstLastPara="1" rIns="0" wrap="square" tIns="0">
            <a:spAutoFit/>
          </a:bodyPr>
          <a:lstStyle/>
          <a:p>
            <a:pPr indent="-177800" lvl="2" marL="508000" marR="0" rtl="0" algn="just">
              <a:lnSpc>
                <a:spcPct val="13002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Count: 92</a:t>
            </a:r>
            <a:endParaRPr sz="700"/>
          </a:p>
          <a:p>
            <a:pPr indent="-177800" lvl="2" marL="508000" marR="0" rtl="0" algn="just">
              <a:lnSpc>
                <a:spcPct val="130021"/>
              </a:lnSpc>
              <a:spcBef>
                <a:spcPts val="0"/>
              </a:spcBef>
              <a:spcAft>
                <a:spcPts val="0"/>
              </a:spcAft>
              <a:buClr>
                <a:srgbClr val="FFFFFF"/>
              </a:buClr>
              <a:buSzPts val="1200"/>
              <a:buFont typeface="Arial"/>
              <a:buChar char="⚬"/>
            </a:pPr>
            <a:r>
              <a:rPr b="0" i="0" lang="en" sz="1200" u="none" cap="none" strike="noStrike">
                <a:solidFill>
                  <a:srgbClr val="FFFFFF"/>
                </a:solidFill>
                <a:latin typeface="Poppins"/>
                <a:ea typeface="Poppins"/>
                <a:cs typeface="Poppins"/>
                <a:sym typeface="Poppins"/>
              </a:rPr>
              <a:t>Attrition Rate: 38.82%</a:t>
            </a:r>
            <a:endParaRPr sz="700"/>
          </a:p>
          <a:p>
            <a:pPr indent="0" lvl="0" marL="0" marR="0" rtl="0" algn="just">
              <a:lnSpc>
                <a:spcPct val="118838"/>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p:txBody>
      </p:sp>
      <p:sp>
        <p:nvSpPr>
          <p:cNvPr id="248" name="Google Shape;248;p30"/>
          <p:cNvSpPr txBox="1"/>
          <p:nvPr/>
        </p:nvSpPr>
        <p:spPr>
          <a:xfrm>
            <a:off x="5798805" y="2921459"/>
            <a:ext cx="1682835" cy="371453"/>
          </a:xfrm>
          <a:prstGeom prst="rect">
            <a:avLst/>
          </a:prstGeom>
          <a:noFill/>
          <a:ln>
            <a:noFill/>
          </a:ln>
        </p:spPr>
        <p:txBody>
          <a:bodyPr anchorCtr="0" anchor="t" bIns="0" lIns="0" spcFirstLastPara="1" rIns="0" wrap="square" tIns="0">
            <a:spAutoFit/>
          </a:bodyPr>
          <a:lstStyle/>
          <a:p>
            <a:pPr indent="0" lvl="0" marL="0" marR="0" rtl="0" algn="ctr">
              <a:lnSpc>
                <a:spcPct val="113017"/>
              </a:lnSpc>
              <a:spcBef>
                <a:spcPts val="0"/>
              </a:spcBef>
              <a:spcAft>
                <a:spcPts val="0"/>
              </a:spcAft>
              <a:buNone/>
            </a:pPr>
            <a:r>
              <a:rPr b="1" i="0" lang="en" sz="1200" u="none" cap="none" strike="noStrike">
                <a:solidFill>
                  <a:srgbClr val="FFFFFF"/>
                </a:solidFill>
                <a:latin typeface="Poppins"/>
                <a:ea typeface="Poppins"/>
                <a:cs typeface="Poppins"/>
                <a:sym typeface="Poppins"/>
              </a:rPr>
              <a:t>Sales</a:t>
            </a:r>
            <a:endParaRPr sz="700"/>
          </a:p>
          <a:p>
            <a:pPr indent="0" lvl="0" marL="0" marR="0" rtl="0" algn="ctr">
              <a:lnSpc>
                <a:spcPct val="113017"/>
              </a:lnSpc>
              <a:spcBef>
                <a:spcPts val="0"/>
              </a:spcBef>
              <a:spcAft>
                <a:spcPts val="0"/>
              </a:spcAft>
              <a:buNone/>
            </a:pPr>
            <a:r>
              <a:t/>
            </a:r>
            <a:endParaRPr b="1" i="0" sz="1200" u="none" cap="none" strike="noStrike">
              <a:solidFill>
                <a:srgbClr val="FFFFFF"/>
              </a:solidFill>
              <a:latin typeface="Poppins"/>
              <a:ea typeface="Poppins"/>
              <a:cs typeface="Poppins"/>
              <a:sym typeface="Poppins"/>
            </a:endParaRPr>
          </a:p>
        </p:txBody>
      </p:sp>
      <p:sp>
        <p:nvSpPr>
          <p:cNvPr id="249" name="Google Shape;249;p30"/>
          <p:cNvSpPr txBox="1"/>
          <p:nvPr/>
        </p:nvSpPr>
        <p:spPr>
          <a:xfrm>
            <a:off x="2364502" y="711610"/>
            <a:ext cx="4732856" cy="1008313"/>
          </a:xfrm>
          <a:prstGeom prst="rect">
            <a:avLst/>
          </a:prstGeom>
          <a:noFill/>
          <a:ln>
            <a:noFill/>
          </a:ln>
        </p:spPr>
        <p:txBody>
          <a:bodyPr anchorCtr="0" anchor="t" bIns="0" lIns="0" spcFirstLastPara="1" rIns="0" wrap="square" tIns="0">
            <a:spAutoFit/>
          </a:bodyPr>
          <a:lstStyle/>
          <a:p>
            <a:pPr indent="0" lvl="0" marL="0" marR="0" rtl="0" algn="just">
              <a:lnSpc>
                <a:spcPct val="130020"/>
              </a:lnSpc>
              <a:spcBef>
                <a:spcPts val="0"/>
              </a:spcBef>
              <a:spcAft>
                <a:spcPts val="0"/>
              </a:spcAft>
              <a:buNone/>
            </a:pPr>
            <a:r>
              <a:rPr b="0" i="0" lang="en" sz="1200" u="none" cap="none" strike="noStrike">
                <a:solidFill>
                  <a:srgbClr val="000000"/>
                </a:solidFill>
                <a:latin typeface="Poppins"/>
                <a:ea typeface="Poppins"/>
                <a:cs typeface="Poppins"/>
                <a:sym typeface="Poppins"/>
              </a:rPr>
              <a:t>This report provides an analysis of the attrition rates for different departments within the organization. We have examined the attrition counts for the Human Resources (HR), Research and Development (R&amp;D), and Sales departments.</a:t>
            </a:r>
            <a:endParaRPr sz="700"/>
          </a:p>
          <a:p>
            <a:pPr indent="0" lvl="0" marL="0" marR="0" rtl="0" algn="just">
              <a:lnSpc>
                <a:spcPct val="130020"/>
              </a:lnSpc>
              <a:spcBef>
                <a:spcPts val="0"/>
              </a:spcBef>
              <a:spcAft>
                <a:spcPts val="0"/>
              </a:spcAft>
              <a:buNone/>
            </a:pPr>
            <a:r>
              <a:t/>
            </a:r>
            <a:endParaRPr b="0" i="0" sz="1200" u="none" cap="none" strike="noStrike">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p:nvPr/>
        </p:nvSpPr>
        <p:spPr>
          <a:xfrm rot="-10520999">
            <a:off x="6227512" y="-615048"/>
            <a:ext cx="3120368" cy="1088228"/>
          </a:xfrm>
          <a:custGeom>
            <a:rect b="b" l="l" r="r" t="t"/>
            <a:pathLst>
              <a:path extrusionOk="0" h="2176456" w="6240735">
                <a:moveTo>
                  <a:pt x="0" y="0"/>
                </a:moveTo>
                <a:lnTo>
                  <a:pt x="6240735" y="0"/>
                </a:lnTo>
                <a:lnTo>
                  <a:pt x="6240735" y="2176456"/>
                </a:lnTo>
                <a:lnTo>
                  <a:pt x="0" y="2176456"/>
                </a:lnTo>
                <a:lnTo>
                  <a:pt x="0" y="0"/>
                </a:lnTo>
                <a:close/>
              </a:path>
            </a:pathLst>
          </a:custGeom>
          <a:blipFill rotWithShape="1">
            <a:blip r:embed="rId3">
              <a:alphaModFix/>
            </a:blip>
            <a:stretch>
              <a:fillRect b="0" l="0" r="0" t="0"/>
            </a:stretch>
          </a:blipFill>
          <a:ln>
            <a:noFill/>
          </a:ln>
        </p:spPr>
      </p:sp>
      <p:grpSp>
        <p:nvGrpSpPr>
          <p:cNvPr id="255" name="Google Shape;255;p31"/>
          <p:cNvGrpSpPr/>
          <p:nvPr/>
        </p:nvGrpSpPr>
        <p:grpSpPr>
          <a:xfrm>
            <a:off x="-929539" y="-739740"/>
            <a:ext cx="5243027" cy="8776474"/>
            <a:chOff x="1" y="0"/>
            <a:chExt cx="13981406" cy="23403931"/>
          </a:xfrm>
        </p:grpSpPr>
        <p:grpSp>
          <p:nvGrpSpPr>
            <p:cNvPr id="256" name="Google Shape;256;p31"/>
            <p:cNvGrpSpPr/>
            <p:nvPr/>
          </p:nvGrpSpPr>
          <p:grpSpPr>
            <a:xfrm rot="-5400000">
              <a:off x="-1622307" y="7800218"/>
              <a:ext cx="20085092" cy="11122335"/>
              <a:chOff x="0" y="0"/>
              <a:chExt cx="733891" cy="406400"/>
            </a:xfrm>
          </p:grpSpPr>
          <p:sp>
            <p:nvSpPr>
              <p:cNvPr id="257" name="Google Shape;257;p31"/>
              <p:cNvSpPr/>
              <p:nvPr/>
            </p:nvSpPr>
            <p:spPr>
              <a:xfrm>
                <a:off x="0" y="0"/>
                <a:ext cx="733891" cy="406400"/>
              </a:xfrm>
              <a:custGeom>
                <a:rect b="b" l="l" r="r" t="t"/>
                <a:pathLst>
                  <a:path extrusionOk="0"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cap="sq" cmpd="sng" w="123825">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8" name="Google Shape;258;p31"/>
              <p:cNvSpPr txBox="1"/>
              <p:nvPr/>
            </p:nvSpPr>
            <p:spPr>
              <a:xfrm>
                <a:off x="0" y="0"/>
                <a:ext cx="733891" cy="406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9" name="Google Shape;259;p31"/>
            <p:cNvSpPr/>
            <p:nvPr/>
          </p:nvSpPr>
          <p:spPr>
            <a:xfrm>
              <a:off x="6508867" y="1407468"/>
              <a:ext cx="3822743" cy="3822743"/>
            </a:xfrm>
            <a:custGeom>
              <a:rect b="b" l="l" r="r" t="t"/>
              <a:pathLst>
                <a:path extrusionOk="0" h="3822743" w="3822743">
                  <a:moveTo>
                    <a:pt x="0" y="0"/>
                  </a:moveTo>
                  <a:lnTo>
                    <a:pt x="3822743" y="0"/>
                  </a:lnTo>
                  <a:lnTo>
                    <a:pt x="3822743" y="3822743"/>
                  </a:lnTo>
                  <a:lnTo>
                    <a:pt x="0" y="3822743"/>
                  </a:lnTo>
                  <a:lnTo>
                    <a:pt x="0" y="0"/>
                  </a:lnTo>
                  <a:close/>
                </a:path>
              </a:pathLst>
            </a:custGeom>
            <a:blipFill rotWithShape="1">
              <a:blip r:embed="rId4">
                <a:alphaModFix/>
              </a:blip>
              <a:stretch>
                <a:fillRect b="0" l="0" r="0" t="0"/>
              </a:stretch>
            </a:blipFill>
            <a:ln>
              <a:noFill/>
            </a:ln>
          </p:spPr>
        </p:sp>
        <p:sp>
          <p:nvSpPr>
            <p:cNvPr id="260" name="Google Shape;260;p31"/>
            <p:cNvSpPr/>
            <p:nvPr/>
          </p:nvSpPr>
          <p:spPr>
            <a:xfrm>
              <a:off x="6634824" y="1918486"/>
              <a:ext cx="3246155" cy="3246155"/>
            </a:xfrm>
            <a:custGeom>
              <a:rect b="b" l="l" r="r" t="t"/>
              <a:pathLst>
                <a:path extrusionOk="0" h="3246155" w="3246155">
                  <a:moveTo>
                    <a:pt x="0" y="0"/>
                  </a:moveTo>
                  <a:lnTo>
                    <a:pt x="3246155" y="0"/>
                  </a:lnTo>
                  <a:lnTo>
                    <a:pt x="3246155" y="3246155"/>
                  </a:lnTo>
                  <a:lnTo>
                    <a:pt x="0" y="3246155"/>
                  </a:lnTo>
                  <a:lnTo>
                    <a:pt x="0" y="0"/>
                  </a:lnTo>
                  <a:close/>
                </a:path>
              </a:pathLst>
            </a:custGeom>
            <a:blipFill rotWithShape="1">
              <a:blip r:embed="rId5">
                <a:alphaModFix/>
              </a:blip>
              <a:stretch>
                <a:fillRect b="0" l="0" r="0" t="0"/>
              </a:stretch>
            </a:blipFill>
            <a:ln>
              <a:noFill/>
            </a:ln>
          </p:spPr>
        </p:sp>
        <p:sp>
          <p:nvSpPr>
            <p:cNvPr id="261" name="Google Shape;261;p31"/>
            <p:cNvSpPr/>
            <p:nvPr/>
          </p:nvSpPr>
          <p:spPr>
            <a:xfrm>
              <a:off x="6803139" y="2086801"/>
              <a:ext cx="2909524" cy="2909524"/>
            </a:xfrm>
            <a:custGeom>
              <a:rect b="b" l="l" r="r" t="t"/>
              <a:pathLst>
                <a:path extrusionOk="0" h="2909524" w="2909524">
                  <a:moveTo>
                    <a:pt x="0" y="0"/>
                  </a:moveTo>
                  <a:lnTo>
                    <a:pt x="2909524" y="0"/>
                  </a:lnTo>
                  <a:lnTo>
                    <a:pt x="2909524" y="2909525"/>
                  </a:lnTo>
                  <a:lnTo>
                    <a:pt x="0" y="2909525"/>
                  </a:lnTo>
                  <a:lnTo>
                    <a:pt x="0" y="0"/>
                  </a:lnTo>
                  <a:close/>
                </a:path>
              </a:pathLst>
            </a:custGeom>
            <a:blipFill rotWithShape="1">
              <a:blip r:embed="rId6">
                <a:alphaModFix/>
              </a:blip>
              <a:stretch>
                <a:fillRect b="0" l="0" r="0" t="0"/>
              </a:stretch>
            </a:blipFill>
            <a:ln>
              <a:noFill/>
            </a:ln>
          </p:spPr>
        </p:sp>
        <p:sp>
          <p:nvSpPr>
            <p:cNvPr id="262" name="Google Shape;262;p31"/>
            <p:cNvSpPr/>
            <p:nvPr/>
          </p:nvSpPr>
          <p:spPr>
            <a:xfrm>
              <a:off x="7396741" y="2817874"/>
              <a:ext cx="1843795" cy="1447379"/>
            </a:xfrm>
            <a:custGeom>
              <a:rect b="b" l="l" r="r" t="t"/>
              <a:pathLst>
                <a:path extrusionOk="0" h="1447379" w="1843795">
                  <a:moveTo>
                    <a:pt x="0" y="0"/>
                  </a:moveTo>
                  <a:lnTo>
                    <a:pt x="1843795" y="0"/>
                  </a:lnTo>
                  <a:lnTo>
                    <a:pt x="1843795" y="1447379"/>
                  </a:lnTo>
                  <a:lnTo>
                    <a:pt x="0" y="1447379"/>
                  </a:lnTo>
                  <a:lnTo>
                    <a:pt x="0" y="0"/>
                  </a:lnTo>
                  <a:close/>
                </a:path>
              </a:pathLst>
            </a:custGeom>
            <a:blipFill rotWithShape="1">
              <a:blip r:embed="rId7">
                <a:alphaModFix/>
              </a:blip>
              <a:stretch>
                <a:fillRect b="0" l="0" r="0" t="0"/>
              </a:stretch>
            </a:blipFill>
            <a:ln>
              <a:noFill/>
            </a:ln>
          </p:spPr>
        </p:sp>
        <p:sp>
          <p:nvSpPr>
            <p:cNvPr id="263" name="Google Shape;263;p31"/>
            <p:cNvSpPr/>
            <p:nvPr/>
          </p:nvSpPr>
          <p:spPr>
            <a:xfrm flipH="1" rot="10598374">
              <a:off x="82093" y="254379"/>
              <a:ext cx="8769050" cy="3058206"/>
            </a:xfrm>
            <a:custGeom>
              <a:rect b="b" l="l" r="r" t="t"/>
              <a:pathLst>
                <a:path extrusionOk="0" h="3058206" w="8769050">
                  <a:moveTo>
                    <a:pt x="0" y="3058206"/>
                  </a:moveTo>
                  <a:lnTo>
                    <a:pt x="8769049" y="3058206"/>
                  </a:lnTo>
                  <a:lnTo>
                    <a:pt x="8769049" y="0"/>
                  </a:lnTo>
                  <a:lnTo>
                    <a:pt x="0" y="0"/>
                  </a:lnTo>
                  <a:lnTo>
                    <a:pt x="0" y="3058206"/>
                  </a:lnTo>
                  <a:close/>
                </a:path>
              </a:pathLst>
            </a:custGeom>
            <a:blipFill rotWithShape="1">
              <a:blip r:embed="rId3">
                <a:alphaModFix/>
              </a:blip>
              <a:stretch>
                <a:fillRect b="0" l="0" r="0" t="0"/>
              </a:stretch>
            </a:blipFill>
            <a:ln>
              <a:noFill/>
            </a:ln>
          </p:spPr>
        </p:sp>
        <p:sp>
          <p:nvSpPr>
            <p:cNvPr id="264" name="Google Shape;264;p31"/>
            <p:cNvSpPr txBox="1"/>
            <p:nvPr/>
          </p:nvSpPr>
          <p:spPr>
            <a:xfrm>
              <a:off x="3796773" y="7114150"/>
              <a:ext cx="8922257" cy="3577651"/>
            </a:xfrm>
            <a:prstGeom prst="rect">
              <a:avLst/>
            </a:prstGeom>
            <a:noFill/>
            <a:ln>
              <a:noFill/>
            </a:ln>
          </p:spPr>
          <p:txBody>
            <a:bodyPr anchorCtr="0" anchor="t" bIns="0" lIns="0" spcFirstLastPara="1" rIns="0" wrap="square" tIns="0">
              <a:spAutoFit/>
            </a:bodyPr>
            <a:lstStyle/>
            <a:p>
              <a:pPr indent="-120650" lvl="1" marL="241300" marR="0" rtl="0" algn="just">
                <a:lnSpc>
                  <a:spcPct val="118968"/>
                </a:lnSpc>
                <a:spcBef>
                  <a:spcPts val="0"/>
                </a:spcBef>
                <a:spcAft>
                  <a:spcPts val="0"/>
                </a:spcAft>
                <a:buClr>
                  <a:srgbClr val="FFFFFF"/>
                </a:buClr>
                <a:buSzPts val="1100"/>
                <a:buFont typeface="Arial"/>
                <a:buChar char="•"/>
              </a:pPr>
              <a:r>
                <a:rPr b="0" i="0" lang="en" sz="1100" u="none" cap="none" strike="noStrike">
                  <a:solidFill>
                    <a:srgbClr val="FFFFFF"/>
                  </a:solidFill>
                  <a:latin typeface="Poppins"/>
                  <a:ea typeface="Poppins"/>
                  <a:cs typeface="Poppins"/>
                  <a:sym typeface="Poppins"/>
                </a:rPr>
                <a:t>The R&amp;D department has the highest attrition rate, indicating a significant turnover of employees.</a:t>
              </a:r>
              <a:endParaRPr sz="700"/>
            </a:p>
            <a:p>
              <a:pPr indent="-120650" lvl="1" marL="241300" marR="0" rtl="0" algn="just">
                <a:lnSpc>
                  <a:spcPct val="118968"/>
                </a:lnSpc>
                <a:spcBef>
                  <a:spcPts val="0"/>
                </a:spcBef>
                <a:spcAft>
                  <a:spcPts val="0"/>
                </a:spcAft>
                <a:buClr>
                  <a:srgbClr val="FFFFFF"/>
                </a:buClr>
                <a:buSzPts val="1100"/>
                <a:buFont typeface="Arial"/>
                <a:buChar char="•"/>
              </a:pPr>
              <a:r>
                <a:rPr b="0" i="0" lang="en" sz="1100" u="none" cap="none" strike="noStrike">
                  <a:solidFill>
                    <a:srgbClr val="FFFFFF"/>
                  </a:solidFill>
                  <a:latin typeface="Poppins"/>
                  <a:ea typeface="Poppins"/>
                  <a:cs typeface="Poppins"/>
                  <a:sym typeface="Poppins"/>
                </a:rPr>
                <a:t>The Sales department also experiences a considerable attrition rate.</a:t>
              </a:r>
              <a:endParaRPr sz="700"/>
            </a:p>
            <a:p>
              <a:pPr indent="-120650" lvl="1" marL="241300" marR="0" rtl="0" algn="just">
                <a:lnSpc>
                  <a:spcPct val="118968"/>
                </a:lnSpc>
                <a:spcBef>
                  <a:spcPts val="0"/>
                </a:spcBef>
                <a:spcAft>
                  <a:spcPts val="0"/>
                </a:spcAft>
                <a:buClr>
                  <a:srgbClr val="FFFFFF"/>
                </a:buClr>
                <a:buSzPts val="1100"/>
                <a:buFont typeface="Arial"/>
                <a:buChar char="•"/>
              </a:pPr>
              <a:r>
                <a:rPr b="0" i="0" lang="en" sz="1100" u="none" cap="none" strike="noStrike">
                  <a:solidFill>
                    <a:srgbClr val="FFFFFF"/>
                  </a:solidFill>
                  <a:latin typeface="Poppins"/>
                  <a:ea typeface="Poppins"/>
                  <a:cs typeface="Poppins"/>
                  <a:sym typeface="Poppins"/>
                </a:rPr>
                <a:t>HR has the lowest attrition rate among the three departments.</a:t>
              </a:r>
              <a:endParaRPr sz="700"/>
            </a:p>
            <a:p>
              <a:pPr indent="0" lvl="0" marL="0" marR="0" rtl="0" algn="just">
                <a:lnSpc>
                  <a:spcPct val="118968"/>
                </a:lnSpc>
                <a:spcBef>
                  <a:spcPts val="0"/>
                </a:spcBef>
                <a:spcAft>
                  <a:spcPts val="0"/>
                </a:spcAft>
                <a:buNone/>
              </a:pPr>
              <a:r>
                <a:t/>
              </a:r>
              <a:endParaRPr b="0" i="0" sz="1100" u="none" cap="none" strike="noStrike">
                <a:solidFill>
                  <a:srgbClr val="FFFFFF"/>
                </a:solidFill>
                <a:latin typeface="Poppins"/>
                <a:ea typeface="Poppins"/>
                <a:cs typeface="Poppins"/>
                <a:sym typeface="Poppins"/>
              </a:endParaRPr>
            </a:p>
          </p:txBody>
        </p:sp>
        <p:sp>
          <p:nvSpPr>
            <p:cNvPr id="265" name="Google Shape;265;p31"/>
            <p:cNvSpPr txBox="1"/>
            <p:nvPr/>
          </p:nvSpPr>
          <p:spPr>
            <a:xfrm>
              <a:off x="4544605" y="5533407"/>
              <a:ext cx="7751267" cy="1804077"/>
            </a:xfrm>
            <a:prstGeom prst="rect">
              <a:avLst/>
            </a:prstGeom>
            <a:noFill/>
            <a:ln>
              <a:noFill/>
            </a:ln>
          </p:spPr>
          <p:txBody>
            <a:bodyPr anchorCtr="0" anchor="t" bIns="0" lIns="0" spcFirstLastPara="1" rIns="0" wrap="square" tIns="0">
              <a:spAutoFit/>
            </a:bodyPr>
            <a:lstStyle/>
            <a:p>
              <a:pPr indent="0" lvl="0" marL="0" marR="0" rtl="0" algn="ctr">
                <a:lnSpc>
                  <a:spcPct val="113005"/>
                </a:lnSpc>
                <a:spcBef>
                  <a:spcPts val="0"/>
                </a:spcBef>
                <a:spcAft>
                  <a:spcPts val="0"/>
                </a:spcAft>
                <a:buNone/>
              </a:pPr>
              <a:r>
                <a:rPr b="1" i="0" lang="en" sz="2300" u="none" cap="none" strike="noStrike">
                  <a:solidFill>
                    <a:srgbClr val="FFFFFF"/>
                  </a:solidFill>
                  <a:latin typeface="Poppins"/>
                  <a:ea typeface="Poppins"/>
                  <a:cs typeface="Poppins"/>
                  <a:sym typeface="Poppins"/>
                </a:rPr>
                <a:t>Observations</a:t>
              </a:r>
              <a:endParaRPr sz="700"/>
            </a:p>
            <a:p>
              <a:pPr indent="0" lvl="0" marL="0" marR="0" rtl="0" algn="ctr">
                <a:lnSpc>
                  <a:spcPct val="113005"/>
                </a:lnSpc>
                <a:spcBef>
                  <a:spcPts val="0"/>
                </a:spcBef>
                <a:spcAft>
                  <a:spcPts val="0"/>
                </a:spcAft>
                <a:buNone/>
              </a:pPr>
              <a:r>
                <a:t/>
              </a:r>
              <a:endParaRPr b="1" i="0" sz="2300" u="none" cap="none" strike="noStrike">
                <a:solidFill>
                  <a:srgbClr val="FFFFFF"/>
                </a:solidFill>
                <a:latin typeface="Poppins"/>
                <a:ea typeface="Poppins"/>
                <a:cs typeface="Poppins"/>
                <a:sym typeface="Poppins"/>
              </a:endParaRPr>
            </a:p>
          </p:txBody>
        </p:sp>
      </p:grpSp>
      <p:grpSp>
        <p:nvGrpSpPr>
          <p:cNvPr id="266" name="Google Shape;266;p31"/>
          <p:cNvGrpSpPr/>
          <p:nvPr/>
        </p:nvGrpSpPr>
        <p:grpSpPr>
          <a:xfrm rot="-5400000">
            <a:off x="2778258" y="1944579"/>
            <a:ext cx="7531910" cy="4170876"/>
            <a:chOff x="0" y="0"/>
            <a:chExt cx="733891" cy="406400"/>
          </a:xfrm>
        </p:grpSpPr>
        <p:sp>
          <p:nvSpPr>
            <p:cNvPr id="267" name="Google Shape;267;p31"/>
            <p:cNvSpPr/>
            <p:nvPr/>
          </p:nvSpPr>
          <p:spPr>
            <a:xfrm>
              <a:off x="0" y="0"/>
              <a:ext cx="733891" cy="406400"/>
            </a:xfrm>
            <a:custGeom>
              <a:rect b="b" l="l" r="r" t="t"/>
              <a:pathLst>
                <a:path extrusionOk="0"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cap="sq" cmpd="sng" w="123825">
              <a:solidFill>
                <a:srgbClr val="FDB03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8" name="Google Shape;268;p31"/>
            <p:cNvSpPr txBox="1"/>
            <p:nvPr/>
          </p:nvSpPr>
          <p:spPr>
            <a:xfrm>
              <a:off x="0" y="0"/>
              <a:ext cx="733891" cy="406400"/>
            </a:xfrm>
            <a:prstGeom prst="rect">
              <a:avLst/>
            </a:prstGeom>
            <a:noFill/>
            <a:ln>
              <a:noFill/>
            </a:ln>
          </p:spPr>
          <p:txBody>
            <a:bodyPr anchorCtr="0" anchor="ctr" bIns="25400" lIns="25400" spcFirstLastPara="1" rIns="25400" wrap="square" tIns="25400">
              <a:noAutofit/>
            </a:bodyPr>
            <a:lstStyle/>
            <a:p>
              <a:pPr indent="0" lvl="0" marL="0" marR="0" rtl="0" algn="ctr">
                <a:lnSpc>
                  <a:spcPct val="1030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9" name="Google Shape;269;p31"/>
          <p:cNvSpPr/>
          <p:nvPr/>
        </p:nvSpPr>
        <p:spPr>
          <a:xfrm>
            <a:off x="5827448" y="-452702"/>
            <a:ext cx="1433528" cy="1433529"/>
          </a:xfrm>
          <a:custGeom>
            <a:rect b="b" l="l" r="r" t="t"/>
            <a:pathLst>
              <a:path extrusionOk="0" h="2867057" w="2867057">
                <a:moveTo>
                  <a:pt x="0" y="0"/>
                </a:moveTo>
                <a:lnTo>
                  <a:pt x="2867057" y="0"/>
                </a:lnTo>
                <a:lnTo>
                  <a:pt x="2867057" y="2867058"/>
                </a:lnTo>
                <a:lnTo>
                  <a:pt x="0" y="2867058"/>
                </a:lnTo>
                <a:lnTo>
                  <a:pt x="0" y="0"/>
                </a:lnTo>
                <a:close/>
              </a:path>
            </a:pathLst>
          </a:custGeom>
          <a:blipFill rotWithShape="1">
            <a:blip r:embed="rId4">
              <a:alphaModFix/>
            </a:blip>
            <a:stretch>
              <a:fillRect b="0" l="0" r="0" t="0"/>
            </a:stretch>
          </a:blipFill>
          <a:ln>
            <a:noFill/>
          </a:ln>
        </p:spPr>
      </p:sp>
      <p:sp>
        <p:nvSpPr>
          <p:cNvPr id="270" name="Google Shape;270;p31"/>
          <p:cNvSpPr/>
          <p:nvPr/>
        </p:nvSpPr>
        <p:spPr>
          <a:xfrm>
            <a:off x="5874682" y="-261070"/>
            <a:ext cx="1217308" cy="1217308"/>
          </a:xfrm>
          <a:custGeom>
            <a:rect b="b" l="l" r="r" t="t"/>
            <a:pathLst>
              <a:path extrusionOk="0" h="2434616" w="2434616">
                <a:moveTo>
                  <a:pt x="0" y="0"/>
                </a:moveTo>
                <a:lnTo>
                  <a:pt x="2434616" y="0"/>
                </a:lnTo>
                <a:lnTo>
                  <a:pt x="2434616" y="2434616"/>
                </a:lnTo>
                <a:lnTo>
                  <a:pt x="0" y="2434616"/>
                </a:lnTo>
                <a:lnTo>
                  <a:pt x="0" y="0"/>
                </a:lnTo>
                <a:close/>
              </a:path>
            </a:pathLst>
          </a:custGeom>
          <a:blipFill rotWithShape="1">
            <a:blip r:embed="rId5">
              <a:alphaModFix/>
            </a:blip>
            <a:stretch>
              <a:fillRect b="0" l="0" r="0" t="0"/>
            </a:stretch>
          </a:blipFill>
          <a:ln>
            <a:noFill/>
          </a:ln>
        </p:spPr>
      </p:sp>
      <p:sp>
        <p:nvSpPr>
          <p:cNvPr id="271" name="Google Shape;271;p31"/>
          <p:cNvSpPr/>
          <p:nvPr/>
        </p:nvSpPr>
        <p:spPr>
          <a:xfrm>
            <a:off x="5937800" y="-197952"/>
            <a:ext cx="1091071" cy="1091072"/>
          </a:xfrm>
          <a:custGeom>
            <a:rect b="b" l="l" r="r" t="t"/>
            <a:pathLst>
              <a:path extrusionOk="0" h="2182143" w="2182143">
                <a:moveTo>
                  <a:pt x="0" y="0"/>
                </a:moveTo>
                <a:lnTo>
                  <a:pt x="2182143" y="0"/>
                </a:lnTo>
                <a:lnTo>
                  <a:pt x="2182143" y="2182143"/>
                </a:lnTo>
                <a:lnTo>
                  <a:pt x="0" y="2182143"/>
                </a:lnTo>
                <a:lnTo>
                  <a:pt x="0" y="0"/>
                </a:lnTo>
                <a:close/>
              </a:path>
            </a:pathLst>
          </a:custGeom>
          <a:blipFill rotWithShape="1">
            <a:blip r:embed="rId6">
              <a:alphaModFix/>
            </a:blip>
            <a:stretch>
              <a:fillRect b="0" l="0" r="0" t="0"/>
            </a:stretch>
          </a:blipFill>
          <a:ln>
            <a:noFill/>
          </a:ln>
        </p:spPr>
      </p:sp>
      <p:sp>
        <p:nvSpPr>
          <p:cNvPr id="272" name="Google Shape;272;p31"/>
          <p:cNvSpPr/>
          <p:nvPr/>
        </p:nvSpPr>
        <p:spPr>
          <a:xfrm>
            <a:off x="6160400" y="76200"/>
            <a:ext cx="691423" cy="542767"/>
          </a:xfrm>
          <a:custGeom>
            <a:rect b="b" l="l" r="r" t="t"/>
            <a:pathLst>
              <a:path extrusionOk="0" h="1085534" w="1382846">
                <a:moveTo>
                  <a:pt x="0" y="0"/>
                </a:moveTo>
                <a:lnTo>
                  <a:pt x="1382846" y="0"/>
                </a:lnTo>
                <a:lnTo>
                  <a:pt x="1382846" y="1085534"/>
                </a:lnTo>
                <a:lnTo>
                  <a:pt x="0" y="1085534"/>
                </a:lnTo>
                <a:lnTo>
                  <a:pt x="0" y="0"/>
                </a:lnTo>
                <a:close/>
              </a:path>
            </a:pathLst>
          </a:custGeom>
          <a:blipFill rotWithShape="1">
            <a:blip r:embed="rId7">
              <a:alphaModFix/>
            </a:blip>
            <a:stretch>
              <a:fillRect b="0" l="0" r="0" t="0"/>
            </a:stretch>
          </a:blipFill>
          <a:ln>
            <a:noFill/>
          </a:ln>
        </p:spPr>
      </p:sp>
      <p:sp>
        <p:nvSpPr>
          <p:cNvPr id="273" name="Google Shape;273;p31"/>
          <p:cNvSpPr/>
          <p:nvPr/>
        </p:nvSpPr>
        <p:spPr>
          <a:xfrm flipH="1" rot="10598374">
            <a:off x="3417407" y="-885110"/>
            <a:ext cx="3288394" cy="1146828"/>
          </a:xfrm>
          <a:custGeom>
            <a:rect b="b" l="l" r="r" t="t"/>
            <a:pathLst>
              <a:path extrusionOk="0" h="2293655" w="6576787">
                <a:moveTo>
                  <a:pt x="0" y="2293654"/>
                </a:moveTo>
                <a:lnTo>
                  <a:pt x="6576787" y="2293654"/>
                </a:lnTo>
                <a:lnTo>
                  <a:pt x="6576787" y="0"/>
                </a:lnTo>
                <a:lnTo>
                  <a:pt x="0" y="0"/>
                </a:lnTo>
                <a:lnTo>
                  <a:pt x="0" y="2293654"/>
                </a:lnTo>
                <a:close/>
              </a:path>
            </a:pathLst>
          </a:custGeom>
          <a:blipFill rotWithShape="1">
            <a:blip r:embed="rId3">
              <a:alphaModFix/>
            </a:blip>
            <a:stretch>
              <a:fillRect b="0" l="0" r="0" t="0"/>
            </a:stretch>
          </a:blipFill>
          <a:ln>
            <a:noFill/>
          </a:ln>
        </p:spPr>
      </p:sp>
      <p:sp>
        <p:nvSpPr>
          <p:cNvPr id="274" name="Google Shape;274;p31"/>
          <p:cNvSpPr txBox="1"/>
          <p:nvPr/>
        </p:nvSpPr>
        <p:spPr>
          <a:xfrm>
            <a:off x="4810413" y="1423265"/>
            <a:ext cx="3345900" cy="3633300"/>
          </a:xfrm>
          <a:prstGeom prst="rect">
            <a:avLst/>
          </a:prstGeom>
          <a:noFill/>
          <a:ln>
            <a:noFill/>
          </a:ln>
        </p:spPr>
        <p:txBody>
          <a:bodyPr anchorCtr="0" anchor="t" bIns="0" lIns="0" spcFirstLastPara="1" rIns="0" wrap="square" tIns="0">
            <a:spAutoFit/>
          </a:bodyPr>
          <a:lstStyle/>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R&amp;D Department</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Investigate the reasons behind the high attrition rate in R&amp;D.</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Implement retention strategies such as career development programs and mentorship.</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Sales Department</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Analyze the factors contributing to attrition in the Sales team.</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Consider improving work-life balance and recognition programs.</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HR Department</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Maintain the current low attrition rate by continuing effective employee engagement practices.</a:t>
            </a:r>
            <a:endParaRPr sz="600"/>
          </a:p>
          <a:p>
            <a:pPr indent="-114300" lvl="1" marL="228600" marR="0" rtl="0" algn="just">
              <a:lnSpc>
                <a:spcPct val="118967"/>
              </a:lnSpc>
              <a:spcBef>
                <a:spcPts val="0"/>
              </a:spcBef>
              <a:spcAft>
                <a:spcPts val="0"/>
              </a:spcAft>
              <a:buClr>
                <a:srgbClr val="FFFFFF"/>
              </a:buClr>
              <a:buSzPts val="1000"/>
              <a:buFont typeface="Arial"/>
              <a:buChar char="•"/>
            </a:pPr>
            <a:r>
              <a:rPr b="0" i="0" lang="en" sz="1000" u="none" cap="none" strike="noStrike">
                <a:solidFill>
                  <a:srgbClr val="FFFFFF"/>
                </a:solidFill>
                <a:latin typeface="Poppins"/>
                <a:ea typeface="Poppins"/>
                <a:cs typeface="Poppins"/>
                <a:sym typeface="Poppins"/>
              </a:rPr>
              <a:t>Addressing attrition is crucial for maintaining a stable and productive workforce. Regular monitoring and proactive measures can help mitigate attrition and promote employee satisfaction.</a:t>
            </a:r>
            <a:endParaRPr sz="600"/>
          </a:p>
          <a:p>
            <a:pPr indent="0" lvl="0" marL="0" marR="0" rtl="0" algn="just">
              <a:lnSpc>
                <a:spcPct val="118967"/>
              </a:lnSpc>
              <a:spcBef>
                <a:spcPts val="0"/>
              </a:spcBef>
              <a:spcAft>
                <a:spcPts val="0"/>
              </a:spcAft>
              <a:buNone/>
            </a:pPr>
            <a:r>
              <a:t/>
            </a:r>
            <a:endParaRPr b="0" i="0" sz="1000" u="none" cap="none" strike="noStrike">
              <a:solidFill>
                <a:srgbClr val="FFFFFF"/>
              </a:solidFill>
              <a:latin typeface="Poppins"/>
              <a:ea typeface="Poppins"/>
              <a:cs typeface="Poppins"/>
              <a:sym typeface="Poppins"/>
            </a:endParaRPr>
          </a:p>
        </p:txBody>
      </p:sp>
      <p:sp>
        <p:nvSpPr>
          <p:cNvPr id="275" name="Google Shape;275;p31"/>
          <p:cNvSpPr txBox="1"/>
          <p:nvPr/>
        </p:nvSpPr>
        <p:spPr>
          <a:xfrm>
            <a:off x="5090850" y="980827"/>
            <a:ext cx="2906725" cy="676529"/>
          </a:xfrm>
          <a:prstGeom prst="rect">
            <a:avLst/>
          </a:prstGeom>
          <a:noFill/>
          <a:ln>
            <a:noFill/>
          </a:ln>
        </p:spPr>
        <p:txBody>
          <a:bodyPr anchorCtr="0" anchor="t" bIns="0" lIns="0" spcFirstLastPara="1" rIns="0" wrap="square" tIns="0">
            <a:spAutoFit/>
          </a:bodyPr>
          <a:lstStyle/>
          <a:p>
            <a:pPr indent="0" lvl="0" marL="0" marR="0" rtl="0" algn="ctr">
              <a:lnSpc>
                <a:spcPct val="113005"/>
              </a:lnSpc>
              <a:spcBef>
                <a:spcPts val="0"/>
              </a:spcBef>
              <a:spcAft>
                <a:spcPts val="0"/>
              </a:spcAft>
              <a:buNone/>
            </a:pPr>
            <a:r>
              <a:rPr b="1" i="0" lang="en" sz="2300" u="none" cap="none" strike="noStrike">
                <a:solidFill>
                  <a:srgbClr val="FFFFFF"/>
                </a:solidFill>
                <a:latin typeface="Poppins"/>
                <a:ea typeface="Poppins"/>
                <a:cs typeface="Poppins"/>
                <a:sym typeface="Poppins"/>
              </a:rPr>
              <a:t>Recommendations</a:t>
            </a:r>
            <a:endParaRPr sz="700"/>
          </a:p>
          <a:p>
            <a:pPr indent="0" lvl="0" marL="0" marR="0" rtl="0" algn="ctr">
              <a:lnSpc>
                <a:spcPct val="113005"/>
              </a:lnSpc>
              <a:spcBef>
                <a:spcPts val="0"/>
              </a:spcBef>
              <a:spcAft>
                <a:spcPts val="0"/>
              </a:spcAft>
              <a:buNone/>
            </a:pPr>
            <a:r>
              <a:t/>
            </a:r>
            <a:endParaRPr b="1" i="0" sz="2300" u="none" cap="none" strike="noStrike">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rot="-10602057">
            <a:off x="6203795" y="-566926"/>
            <a:ext cx="3120368" cy="1088228"/>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3">
              <a:alphaModFix/>
            </a:blip>
            <a:stretch>
              <a:fillRect b="0" l="0" r="0" t="0"/>
            </a:stretch>
          </a:blipFill>
          <a:ln>
            <a:noFill/>
          </a:ln>
        </p:spPr>
      </p:sp>
      <p:sp>
        <p:nvSpPr>
          <p:cNvPr id="281" name="Google Shape;281;p32"/>
          <p:cNvSpPr/>
          <p:nvPr/>
        </p:nvSpPr>
        <p:spPr>
          <a:xfrm flipH="1" rot="10598374">
            <a:off x="-220241" y="-596226"/>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3">
              <a:alphaModFix/>
            </a:blip>
            <a:stretch>
              <a:fillRect b="0" l="0" r="0" t="0"/>
            </a:stretch>
          </a:blipFill>
          <a:ln>
            <a:noFill/>
          </a:ln>
        </p:spPr>
      </p:sp>
      <p:sp>
        <p:nvSpPr>
          <p:cNvPr id="282" name="Google Shape;282;p32"/>
          <p:cNvSpPr/>
          <p:nvPr/>
        </p:nvSpPr>
        <p:spPr>
          <a:xfrm>
            <a:off x="4591342" y="2089072"/>
            <a:ext cx="1135459" cy="1135459"/>
          </a:xfrm>
          <a:custGeom>
            <a:rect b="b" l="l" r="r" t="t"/>
            <a:pathLst>
              <a:path extrusionOk="0" h="2270917" w="2270917">
                <a:moveTo>
                  <a:pt x="0" y="0"/>
                </a:moveTo>
                <a:lnTo>
                  <a:pt x="2270916" y="0"/>
                </a:lnTo>
                <a:lnTo>
                  <a:pt x="2270916" y="2270917"/>
                </a:lnTo>
                <a:lnTo>
                  <a:pt x="0" y="2270917"/>
                </a:lnTo>
                <a:lnTo>
                  <a:pt x="0" y="0"/>
                </a:lnTo>
                <a:close/>
              </a:path>
            </a:pathLst>
          </a:custGeom>
          <a:blipFill rotWithShape="1">
            <a:blip r:embed="rId4">
              <a:alphaModFix/>
            </a:blip>
            <a:stretch>
              <a:fillRect b="0" l="0" r="0" t="0"/>
            </a:stretch>
          </a:blipFill>
          <a:ln>
            <a:noFill/>
          </a:ln>
        </p:spPr>
      </p:sp>
      <p:sp>
        <p:nvSpPr>
          <p:cNvPr id="283" name="Google Shape;283;p32"/>
          <p:cNvSpPr/>
          <p:nvPr/>
        </p:nvSpPr>
        <p:spPr>
          <a:xfrm>
            <a:off x="4676973" y="2174703"/>
            <a:ext cx="964196" cy="964196"/>
          </a:xfrm>
          <a:custGeom>
            <a:rect b="b" l="l" r="r" t="t"/>
            <a:pathLst>
              <a:path extrusionOk="0" h="1928392" w="1928392">
                <a:moveTo>
                  <a:pt x="0" y="0"/>
                </a:moveTo>
                <a:lnTo>
                  <a:pt x="1928392" y="0"/>
                </a:lnTo>
                <a:lnTo>
                  <a:pt x="1928392" y="1928392"/>
                </a:lnTo>
                <a:lnTo>
                  <a:pt x="0" y="1928392"/>
                </a:lnTo>
                <a:lnTo>
                  <a:pt x="0" y="0"/>
                </a:lnTo>
                <a:close/>
              </a:path>
            </a:pathLst>
          </a:custGeom>
          <a:blipFill rotWithShape="1">
            <a:blip r:embed="rId5">
              <a:alphaModFix/>
            </a:blip>
            <a:stretch>
              <a:fillRect b="0" l="0" r="0" t="0"/>
            </a:stretch>
          </a:blipFill>
          <a:ln>
            <a:noFill/>
          </a:ln>
        </p:spPr>
      </p:sp>
      <p:sp>
        <p:nvSpPr>
          <p:cNvPr id="284" name="Google Shape;284;p32"/>
          <p:cNvSpPr/>
          <p:nvPr/>
        </p:nvSpPr>
        <p:spPr>
          <a:xfrm>
            <a:off x="4726966" y="2224697"/>
            <a:ext cx="864208" cy="864208"/>
          </a:xfrm>
          <a:custGeom>
            <a:rect b="b" l="l" r="r" t="t"/>
            <a:pathLst>
              <a:path extrusionOk="0" h="1728415" w="1728415">
                <a:moveTo>
                  <a:pt x="0" y="0"/>
                </a:moveTo>
                <a:lnTo>
                  <a:pt x="1728415" y="0"/>
                </a:lnTo>
                <a:lnTo>
                  <a:pt x="1728415" y="1728415"/>
                </a:lnTo>
                <a:lnTo>
                  <a:pt x="0" y="1728415"/>
                </a:lnTo>
                <a:lnTo>
                  <a:pt x="0" y="0"/>
                </a:lnTo>
                <a:close/>
              </a:path>
            </a:pathLst>
          </a:custGeom>
          <a:blipFill rotWithShape="1">
            <a:blip r:embed="rId6">
              <a:alphaModFix/>
            </a:blip>
            <a:stretch>
              <a:fillRect b="0" l="0" r="0" t="0"/>
            </a:stretch>
          </a:blipFill>
          <a:ln>
            <a:noFill/>
          </a:ln>
        </p:spPr>
      </p:sp>
      <p:sp>
        <p:nvSpPr>
          <p:cNvPr id="285" name="Google Shape;285;p32"/>
          <p:cNvSpPr/>
          <p:nvPr/>
        </p:nvSpPr>
        <p:spPr>
          <a:xfrm>
            <a:off x="3283704" y="2089072"/>
            <a:ext cx="1135459" cy="1135459"/>
          </a:xfrm>
          <a:custGeom>
            <a:rect b="b" l="l" r="r" t="t"/>
            <a:pathLst>
              <a:path extrusionOk="0" h="2270917" w="2270917">
                <a:moveTo>
                  <a:pt x="0" y="0"/>
                </a:moveTo>
                <a:lnTo>
                  <a:pt x="2270917" y="0"/>
                </a:lnTo>
                <a:lnTo>
                  <a:pt x="2270917" y="2270917"/>
                </a:lnTo>
                <a:lnTo>
                  <a:pt x="0" y="2270917"/>
                </a:lnTo>
                <a:lnTo>
                  <a:pt x="0" y="0"/>
                </a:lnTo>
                <a:close/>
              </a:path>
            </a:pathLst>
          </a:custGeom>
          <a:blipFill rotWithShape="1">
            <a:blip r:embed="rId4">
              <a:alphaModFix/>
            </a:blip>
            <a:stretch>
              <a:fillRect b="0" l="0" r="0" t="0"/>
            </a:stretch>
          </a:blipFill>
          <a:ln>
            <a:noFill/>
          </a:ln>
        </p:spPr>
      </p:sp>
      <p:sp>
        <p:nvSpPr>
          <p:cNvPr id="286" name="Google Shape;286;p32"/>
          <p:cNvSpPr/>
          <p:nvPr/>
        </p:nvSpPr>
        <p:spPr>
          <a:xfrm>
            <a:off x="3369335" y="2174703"/>
            <a:ext cx="964196" cy="964196"/>
          </a:xfrm>
          <a:custGeom>
            <a:rect b="b" l="l" r="r" t="t"/>
            <a:pathLst>
              <a:path extrusionOk="0" h="1928392" w="1928392">
                <a:moveTo>
                  <a:pt x="0" y="0"/>
                </a:moveTo>
                <a:lnTo>
                  <a:pt x="1928392" y="0"/>
                </a:lnTo>
                <a:lnTo>
                  <a:pt x="1928392" y="1928392"/>
                </a:lnTo>
                <a:lnTo>
                  <a:pt x="0" y="1928392"/>
                </a:lnTo>
                <a:lnTo>
                  <a:pt x="0" y="0"/>
                </a:lnTo>
                <a:close/>
              </a:path>
            </a:pathLst>
          </a:custGeom>
          <a:blipFill rotWithShape="1">
            <a:blip r:embed="rId6">
              <a:alphaModFix/>
            </a:blip>
            <a:stretch>
              <a:fillRect b="0" l="0" r="0" t="0"/>
            </a:stretch>
          </a:blipFill>
          <a:ln>
            <a:noFill/>
          </a:ln>
        </p:spPr>
      </p:sp>
      <p:sp>
        <p:nvSpPr>
          <p:cNvPr id="287" name="Google Shape;287;p32"/>
          <p:cNvSpPr/>
          <p:nvPr/>
        </p:nvSpPr>
        <p:spPr>
          <a:xfrm>
            <a:off x="3419329" y="2224697"/>
            <a:ext cx="864208" cy="864208"/>
          </a:xfrm>
          <a:custGeom>
            <a:rect b="b" l="l" r="r" t="t"/>
            <a:pathLst>
              <a:path extrusionOk="0" h="1728415" w="1728415">
                <a:moveTo>
                  <a:pt x="0" y="0"/>
                </a:moveTo>
                <a:lnTo>
                  <a:pt x="1728415" y="0"/>
                </a:lnTo>
                <a:lnTo>
                  <a:pt x="1728415" y="1728415"/>
                </a:lnTo>
                <a:lnTo>
                  <a:pt x="0" y="1728415"/>
                </a:lnTo>
                <a:lnTo>
                  <a:pt x="0" y="0"/>
                </a:lnTo>
                <a:close/>
              </a:path>
            </a:pathLst>
          </a:custGeom>
          <a:blipFill rotWithShape="1">
            <a:blip r:embed="rId5">
              <a:alphaModFix/>
            </a:blip>
            <a:stretch>
              <a:fillRect b="0" l="0" r="0" t="0"/>
            </a:stretch>
          </a:blipFill>
          <a:ln>
            <a:noFill/>
          </a:ln>
        </p:spPr>
      </p:sp>
      <p:grpSp>
        <p:nvGrpSpPr>
          <p:cNvPr id="288" name="Google Shape;288;p32"/>
          <p:cNvGrpSpPr/>
          <p:nvPr/>
        </p:nvGrpSpPr>
        <p:grpSpPr>
          <a:xfrm>
            <a:off x="-671454" y="4956619"/>
            <a:ext cx="10486907" cy="418781"/>
            <a:chOff x="0" y="-57150"/>
            <a:chExt cx="11607985" cy="463550"/>
          </a:xfrm>
        </p:grpSpPr>
        <p:sp>
          <p:nvSpPr>
            <p:cNvPr id="289" name="Google Shape;289;p32"/>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0" name="Google Shape;290;p32"/>
            <p:cNvSpPr txBox="1"/>
            <p:nvPr/>
          </p:nvSpPr>
          <p:spPr>
            <a:xfrm>
              <a:off x="0" y="-57150"/>
              <a:ext cx="11607985"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1" name="Google Shape;291;p32"/>
          <p:cNvGrpSpPr/>
          <p:nvPr/>
        </p:nvGrpSpPr>
        <p:grpSpPr>
          <a:xfrm>
            <a:off x="1244312" y="4956619"/>
            <a:ext cx="6655376" cy="418781"/>
            <a:chOff x="0" y="-57150"/>
            <a:chExt cx="7366854" cy="463550"/>
          </a:xfrm>
        </p:grpSpPr>
        <p:sp>
          <p:nvSpPr>
            <p:cNvPr id="292" name="Google Shape;292;p32"/>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3" name="Google Shape;293;p32"/>
            <p:cNvSpPr txBox="1"/>
            <p:nvPr/>
          </p:nvSpPr>
          <p:spPr>
            <a:xfrm>
              <a:off x="0" y="-57150"/>
              <a:ext cx="7366854"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4" name="Google Shape;294;p32"/>
          <p:cNvGrpSpPr/>
          <p:nvPr/>
        </p:nvGrpSpPr>
        <p:grpSpPr>
          <a:xfrm>
            <a:off x="2065692" y="4956619"/>
            <a:ext cx="5012616" cy="418781"/>
            <a:chOff x="0" y="-57150"/>
            <a:chExt cx="5548478" cy="463550"/>
          </a:xfrm>
        </p:grpSpPr>
        <p:sp>
          <p:nvSpPr>
            <p:cNvPr id="295" name="Google Shape;295;p32"/>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6" name="Google Shape;296;p32"/>
            <p:cNvSpPr txBox="1"/>
            <p:nvPr/>
          </p:nvSpPr>
          <p:spPr>
            <a:xfrm>
              <a:off x="0" y="-57150"/>
              <a:ext cx="5548478"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7" name="Google Shape;297;p32"/>
          <p:cNvSpPr/>
          <p:nvPr/>
        </p:nvSpPr>
        <p:spPr>
          <a:xfrm>
            <a:off x="3712796" y="2315978"/>
            <a:ext cx="287996" cy="681647"/>
          </a:xfrm>
          <a:custGeom>
            <a:rect b="b" l="l" r="r" t="t"/>
            <a:pathLst>
              <a:path extrusionOk="0" h="1363294" w="575992">
                <a:moveTo>
                  <a:pt x="0" y="0"/>
                </a:moveTo>
                <a:lnTo>
                  <a:pt x="575992" y="0"/>
                </a:lnTo>
                <a:lnTo>
                  <a:pt x="575992" y="1363294"/>
                </a:lnTo>
                <a:lnTo>
                  <a:pt x="0" y="1363294"/>
                </a:lnTo>
                <a:lnTo>
                  <a:pt x="0" y="0"/>
                </a:lnTo>
                <a:close/>
              </a:path>
            </a:pathLst>
          </a:custGeom>
          <a:blipFill rotWithShape="1">
            <a:blip r:embed="rId7">
              <a:alphaModFix/>
            </a:blip>
            <a:stretch>
              <a:fillRect b="0" l="0" r="0" t="0"/>
            </a:stretch>
          </a:blipFill>
          <a:ln>
            <a:noFill/>
          </a:ln>
        </p:spPr>
      </p:sp>
      <p:sp>
        <p:nvSpPr>
          <p:cNvPr id="298" name="Google Shape;298;p32"/>
          <p:cNvSpPr/>
          <p:nvPr/>
        </p:nvSpPr>
        <p:spPr>
          <a:xfrm>
            <a:off x="4984901" y="2320217"/>
            <a:ext cx="357864" cy="681647"/>
          </a:xfrm>
          <a:custGeom>
            <a:rect b="b" l="l" r="r" t="t"/>
            <a:pathLst>
              <a:path extrusionOk="0" h="1363294" w="715729">
                <a:moveTo>
                  <a:pt x="0" y="0"/>
                </a:moveTo>
                <a:lnTo>
                  <a:pt x="715730" y="0"/>
                </a:lnTo>
                <a:lnTo>
                  <a:pt x="715730" y="1363294"/>
                </a:lnTo>
                <a:lnTo>
                  <a:pt x="0" y="1363294"/>
                </a:lnTo>
                <a:lnTo>
                  <a:pt x="0" y="0"/>
                </a:lnTo>
                <a:close/>
              </a:path>
            </a:pathLst>
          </a:custGeom>
          <a:blipFill rotWithShape="1">
            <a:blip r:embed="rId8">
              <a:alphaModFix/>
            </a:blip>
            <a:stretch>
              <a:fillRect b="0" l="0" r="0" t="0"/>
            </a:stretch>
          </a:blipFill>
          <a:ln>
            <a:noFill/>
          </a:ln>
        </p:spPr>
      </p:sp>
      <p:sp>
        <p:nvSpPr>
          <p:cNvPr id="299" name="Google Shape;299;p32"/>
          <p:cNvSpPr txBox="1"/>
          <p:nvPr/>
        </p:nvSpPr>
        <p:spPr>
          <a:xfrm>
            <a:off x="2901183" y="228600"/>
            <a:ext cx="3273885" cy="902876"/>
          </a:xfrm>
          <a:prstGeom prst="rect">
            <a:avLst/>
          </a:prstGeom>
          <a:noFill/>
          <a:ln>
            <a:noFill/>
          </a:ln>
        </p:spPr>
        <p:txBody>
          <a:bodyPr anchorCtr="0" anchor="t" bIns="0" lIns="0" spcFirstLastPara="1" rIns="0" wrap="square" tIns="0">
            <a:spAutoFit/>
          </a:bodyPr>
          <a:lstStyle/>
          <a:p>
            <a:pPr indent="0" lvl="0" marL="0" marR="0" rtl="0" algn="ctr">
              <a:lnSpc>
                <a:spcPct val="113001"/>
              </a:lnSpc>
              <a:spcBef>
                <a:spcPts val="0"/>
              </a:spcBef>
              <a:spcAft>
                <a:spcPts val="0"/>
              </a:spcAft>
              <a:buNone/>
            </a:pPr>
            <a:r>
              <a:rPr b="1" i="0" lang="en" sz="2000" u="none" cap="none" strike="noStrike">
                <a:solidFill>
                  <a:srgbClr val="0E8388"/>
                </a:solidFill>
                <a:latin typeface="Poppins"/>
                <a:ea typeface="Poppins"/>
                <a:cs typeface="Poppins"/>
                <a:sym typeface="Poppins"/>
              </a:rPr>
              <a:t>Attrition by Gender Report</a:t>
            </a:r>
            <a:endParaRPr sz="700"/>
          </a:p>
          <a:p>
            <a:pPr indent="0" lvl="0" marL="0" marR="0" rtl="0" algn="ctr">
              <a:lnSpc>
                <a:spcPct val="113001"/>
              </a:lnSpc>
              <a:spcBef>
                <a:spcPts val="0"/>
              </a:spcBef>
              <a:spcAft>
                <a:spcPts val="0"/>
              </a:spcAft>
              <a:buNone/>
            </a:pPr>
            <a:r>
              <a:t/>
            </a:r>
            <a:endParaRPr b="1" i="0" sz="2000" u="none" cap="none" strike="noStrike">
              <a:solidFill>
                <a:srgbClr val="0E8388"/>
              </a:solidFill>
              <a:latin typeface="Poppins"/>
              <a:ea typeface="Poppins"/>
              <a:cs typeface="Poppins"/>
              <a:sym typeface="Poppins"/>
            </a:endParaRPr>
          </a:p>
        </p:txBody>
      </p:sp>
      <p:sp>
        <p:nvSpPr>
          <p:cNvPr id="300" name="Google Shape;300;p32"/>
          <p:cNvSpPr txBox="1"/>
          <p:nvPr/>
        </p:nvSpPr>
        <p:spPr>
          <a:xfrm>
            <a:off x="1357905" y="2434274"/>
            <a:ext cx="2011430" cy="344051"/>
          </a:xfrm>
          <a:prstGeom prst="rect">
            <a:avLst/>
          </a:prstGeom>
          <a:noFill/>
          <a:ln>
            <a:noFill/>
          </a:ln>
        </p:spPr>
        <p:txBody>
          <a:bodyPr anchorCtr="0" anchor="t" bIns="0" lIns="0" spcFirstLastPara="1" rIns="0" wrap="square" tIns="0">
            <a:spAutoFit/>
          </a:bodyPr>
          <a:lstStyle/>
          <a:p>
            <a:pPr indent="-127000" lvl="1" marL="254000" marR="0" rtl="0" algn="just">
              <a:lnSpc>
                <a:spcPct val="129987"/>
              </a:lnSpc>
              <a:spcBef>
                <a:spcPts val="0"/>
              </a:spcBef>
              <a:spcAft>
                <a:spcPts val="0"/>
              </a:spcAft>
              <a:buClr>
                <a:srgbClr val="000000"/>
              </a:buClr>
              <a:buSzPts val="1200"/>
              <a:buFont typeface="Arial"/>
              <a:buChar char="•"/>
            </a:pPr>
            <a:r>
              <a:rPr b="0" i="0" lang="en" sz="1200" u="none" cap="none" strike="noStrike">
                <a:solidFill>
                  <a:srgbClr val="000000"/>
                </a:solidFill>
                <a:latin typeface="Poppins"/>
                <a:ea typeface="Poppins"/>
                <a:cs typeface="Poppins"/>
                <a:sym typeface="Poppins"/>
              </a:rPr>
              <a:t>Male Employees: 150</a:t>
            </a:r>
            <a:endParaRPr sz="700"/>
          </a:p>
          <a:p>
            <a:pPr indent="0" lvl="0" marL="0" marR="0" rtl="0" algn="just">
              <a:lnSpc>
                <a:spcPct val="96809"/>
              </a:lnSpc>
              <a:spcBef>
                <a:spcPts val="0"/>
              </a:spcBef>
              <a:spcAft>
                <a:spcPts val="0"/>
              </a:spcAft>
              <a:buNone/>
            </a:pPr>
            <a:r>
              <a:t/>
            </a:r>
            <a:endParaRPr b="0" i="0" sz="1200" u="none" cap="none" strike="noStrike">
              <a:solidFill>
                <a:srgbClr val="000000"/>
              </a:solidFill>
              <a:latin typeface="Poppins"/>
              <a:ea typeface="Poppins"/>
              <a:cs typeface="Poppins"/>
              <a:sym typeface="Poppins"/>
            </a:endParaRPr>
          </a:p>
        </p:txBody>
      </p:sp>
      <p:sp>
        <p:nvSpPr>
          <p:cNvPr id="301" name="Google Shape;301;p32"/>
          <p:cNvSpPr txBox="1"/>
          <p:nvPr/>
        </p:nvSpPr>
        <p:spPr>
          <a:xfrm>
            <a:off x="3250026" y="1750005"/>
            <a:ext cx="2067022" cy="451487"/>
          </a:xfrm>
          <a:prstGeom prst="rect">
            <a:avLst/>
          </a:prstGeom>
          <a:noFill/>
          <a:ln>
            <a:noFill/>
          </a:ln>
        </p:spPr>
        <p:txBody>
          <a:bodyPr anchorCtr="0" anchor="t" bIns="0" lIns="0" spcFirstLastPara="1" rIns="0" wrap="square" tIns="0">
            <a:spAutoFit/>
          </a:bodyPr>
          <a:lstStyle/>
          <a:p>
            <a:pPr indent="0" lvl="0" marL="0" marR="0" rtl="0" algn="r">
              <a:lnSpc>
                <a:spcPct val="112991"/>
              </a:lnSpc>
              <a:spcBef>
                <a:spcPts val="0"/>
              </a:spcBef>
              <a:spcAft>
                <a:spcPts val="0"/>
              </a:spcAft>
              <a:buNone/>
            </a:pPr>
            <a:r>
              <a:rPr b="1" i="0" lang="en" sz="1500" u="none" cap="none" strike="noStrike">
                <a:solidFill>
                  <a:srgbClr val="0E8388"/>
                </a:solidFill>
                <a:latin typeface="Poppins"/>
                <a:ea typeface="Poppins"/>
                <a:cs typeface="Poppins"/>
                <a:sym typeface="Poppins"/>
              </a:rPr>
              <a:t>Gender Distribution</a:t>
            </a:r>
            <a:endParaRPr sz="700"/>
          </a:p>
          <a:p>
            <a:pPr indent="0" lvl="0" marL="0" marR="0" rtl="0" algn="r">
              <a:lnSpc>
                <a:spcPct val="112991"/>
              </a:lnSpc>
              <a:spcBef>
                <a:spcPts val="0"/>
              </a:spcBef>
              <a:spcAft>
                <a:spcPts val="0"/>
              </a:spcAft>
              <a:buNone/>
            </a:pPr>
            <a:r>
              <a:t/>
            </a:r>
            <a:endParaRPr b="1" i="0" sz="1500" u="none" cap="none" strike="noStrike">
              <a:solidFill>
                <a:srgbClr val="0E8388"/>
              </a:solidFill>
              <a:latin typeface="Poppins"/>
              <a:ea typeface="Poppins"/>
              <a:cs typeface="Poppins"/>
              <a:sym typeface="Poppins"/>
            </a:endParaRPr>
          </a:p>
        </p:txBody>
      </p:sp>
      <p:sp>
        <p:nvSpPr>
          <p:cNvPr id="302" name="Google Shape;302;p32"/>
          <p:cNvSpPr txBox="1"/>
          <p:nvPr/>
        </p:nvSpPr>
        <p:spPr>
          <a:xfrm>
            <a:off x="1496310" y="678169"/>
            <a:ext cx="5994812" cy="1130071"/>
          </a:xfrm>
          <a:prstGeom prst="rect">
            <a:avLst/>
          </a:prstGeom>
          <a:noFill/>
          <a:ln>
            <a:noFill/>
          </a:ln>
        </p:spPr>
        <p:txBody>
          <a:bodyPr anchorCtr="0" anchor="t" bIns="0" lIns="0" spcFirstLastPara="1" rIns="0" wrap="square" tIns="0">
            <a:spAutoFit/>
          </a:bodyPr>
          <a:lstStyle/>
          <a:p>
            <a:pPr indent="0" lvl="0" marL="0" marR="0" rtl="0" algn="just">
              <a:lnSpc>
                <a:spcPct val="198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0" lvl="0" marL="0" marR="0" rtl="0" algn="just">
              <a:lnSpc>
                <a:spcPct val="129989"/>
              </a:lnSpc>
              <a:spcBef>
                <a:spcPts val="0"/>
              </a:spcBef>
              <a:spcAft>
                <a:spcPts val="0"/>
              </a:spcAft>
              <a:buNone/>
            </a:pPr>
            <a:r>
              <a:rPr b="0" i="0" lang="en" sz="1400" u="none" cap="none" strike="noStrike">
                <a:solidFill>
                  <a:srgbClr val="000000"/>
                </a:solidFill>
                <a:latin typeface="Poppins"/>
                <a:ea typeface="Poppins"/>
                <a:cs typeface="Poppins"/>
                <a:sym typeface="Poppins"/>
              </a:rPr>
              <a:t>In this report, we analyze attrition based on gender. The data reveals that out of a total of 237 attrition cases, 150 were male employees, while 87 were female employees.</a:t>
            </a:r>
            <a:endParaRPr sz="700"/>
          </a:p>
          <a:p>
            <a:pPr indent="0" lvl="0" marL="0" marR="0" rtl="0" algn="just">
              <a:lnSpc>
                <a:spcPct val="129989"/>
              </a:lnSpc>
              <a:spcBef>
                <a:spcPts val="0"/>
              </a:spcBef>
              <a:spcAft>
                <a:spcPts val="0"/>
              </a:spcAft>
              <a:buNone/>
            </a:pPr>
            <a:r>
              <a:t/>
            </a:r>
            <a:endParaRPr b="0" i="0" sz="1400" u="none" cap="none" strike="noStrike">
              <a:solidFill>
                <a:srgbClr val="000000"/>
              </a:solidFill>
              <a:latin typeface="Poppins"/>
              <a:ea typeface="Poppins"/>
              <a:cs typeface="Poppins"/>
              <a:sym typeface="Poppins"/>
            </a:endParaRPr>
          </a:p>
        </p:txBody>
      </p:sp>
      <p:sp>
        <p:nvSpPr>
          <p:cNvPr id="303" name="Google Shape;303;p32"/>
          <p:cNvSpPr txBox="1"/>
          <p:nvPr/>
        </p:nvSpPr>
        <p:spPr>
          <a:xfrm>
            <a:off x="5888259" y="2434274"/>
            <a:ext cx="2011430" cy="344051"/>
          </a:xfrm>
          <a:prstGeom prst="rect">
            <a:avLst/>
          </a:prstGeom>
          <a:noFill/>
          <a:ln>
            <a:noFill/>
          </a:ln>
        </p:spPr>
        <p:txBody>
          <a:bodyPr anchorCtr="0" anchor="t" bIns="0" lIns="0" spcFirstLastPara="1" rIns="0" wrap="square" tIns="0">
            <a:spAutoFit/>
          </a:bodyPr>
          <a:lstStyle/>
          <a:p>
            <a:pPr indent="0" lvl="0" marL="0" marR="0" rtl="0" algn="just">
              <a:lnSpc>
                <a:spcPct val="129987"/>
              </a:lnSpc>
              <a:spcBef>
                <a:spcPts val="0"/>
              </a:spcBef>
              <a:spcAft>
                <a:spcPts val="0"/>
              </a:spcAft>
              <a:buNone/>
            </a:pPr>
            <a:r>
              <a:rPr b="0" i="0" lang="en" sz="1200" u="none" cap="none" strike="noStrike">
                <a:solidFill>
                  <a:srgbClr val="000000"/>
                </a:solidFill>
                <a:latin typeface="Poppins"/>
                <a:ea typeface="Poppins"/>
                <a:cs typeface="Poppins"/>
                <a:sym typeface="Poppins"/>
              </a:rPr>
              <a:t>Female Employees: 87</a:t>
            </a:r>
            <a:endParaRPr sz="700"/>
          </a:p>
          <a:p>
            <a:pPr indent="0" lvl="0" marL="0" marR="0" rtl="0" algn="just">
              <a:lnSpc>
                <a:spcPct val="96809"/>
              </a:lnSpc>
              <a:spcBef>
                <a:spcPts val="0"/>
              </a:spcBef>
              <a:spcAft>
                <a:spcPts val="0"/>
              </a:spcAft>
              <a:buNone/>
            </a:pPr>
            <a:r>
              <a:t/>
            </a:r>
            <a:endParaRPr b="0" i="0" sz="1200" u="none" cap="none" strike="noStrike">
              <a:solidFill>
                <a:srgbClr val="000000"/>
              </a:solidFill>
              <a:latin typeface="Poppins"/>
              <a:ea typeface="Poppins"/>
              <a:cs typeface="Poppins"/>
              <a:sym typeface="Poppins"/>
            </a:endParaRPr>
          </a:p>
        </p:txBody>
      </p:sp>
      <p:sp>
        <p:nvSpPr>
          <p:cNvPr id="304" name="Google Shape;304;p32"/>
          <p:cNvSpPr txBox="1"/>
          <p:nvPr/>
        </p:nvSpPr>
        <p:spPr>
          <a:xfrm>
            <a:off x="1496310" y="3319780"/>
            <a:ext cx="6190063" cy="1219015"/>
          </a:xfrm>
          <a:prstGeom prst="rect">
            <a:avLst/>
          </a:prstGeom>
          <a:noFill/>
          <a:ln>
            <a:noFill/>
          </a:ln>
        </p:spPr>
        <p:txBody>
          <a:bodyPr anchorCtr="0" anchor="t" bIns="0" lIns="0" spcFirstLastPara="1" rIns="0" wrap="square" tIns="0">
            <a:spAutoFit/>
          </a:bodyPr>
          <a:lstStyle/>
          <a:p>
            <a:pPr indent="0" lvl="0" marL="0" marR="0" rtl="0" algn="just">
              <a:lnSpc>
                <a:spcPct val="129988"/>
              </a:lnSpc>
              <a:spcBef>
                <a:spcPts val="0"/>
              </a:spcBef>
              <a:spcAft>
                <a:spcPts val="0"/>
              </a:spcAft>
              <a:buNone/>
            </a:pPr>
            <a:r>
              <a:rPr b="1" i="0" lang="en" sz="1300" u="none" cap="none" strike="noStrike">
                <a:solidFill>
                  <a:srgbClr val="000000"/>
                </a:solidFill>
                <a:latin typeface="Poppins"/>
                <a:ea typeface="Poppins"/>
                <a:cs typeface="Poppins"/>
                <a:sym typeface="Poppins"/>
              </a:rPr>
              <a:t>Interpretation:</a:t>
            </a:r>
            <a:endParaRPr sz="700"/>
          </a:p>
          <a:p>
            <a:pPr indent="0" lvl="0" marL="0" marR="0" rtl="0" algn="just">
              <a:lnSpc>
                <a:spcPct val="129988"/>
              </a:lnSpc>
              <a:spcBef>
                <a:spcPts val="0"/>
              </a:spcBef>
              <a:spcAft>
                <a:spcPts val="0"/>
              </a:spcAft>
              <a:buNone/>
            </a:pPr>
            <a:r>
              <a:rPr b="0" i="0" lang="en" sz="1300" u="none" cap="none" strike="noStrike">
                <a:solidFill>
                  <a:srgbClr val="000000"/>
                </a:solidFill>
                <a:latin typeface="Poppins"/>
                <a:ea typeface="Poppins"/>
                <a:cs typeface="Poppins"/>
                <a:sym typeface="Poppins"/>
              </a:rPr>
              <a:t>The higher attrition among male employees suggests the need to explore factors specific to their experience within the organization. Consider conducting further investigations into the work environment, job satisfaction, and career development opportunities for both genders.</a:t>
            </a:r>
            <a:endParaRPr sz="700"/>
          </a:p>
          <a:p>
            <a:pPr indent="0" lvl="0" marL="0" marR="0" rtl="0" algn="just">
              <a:lnSpc>
                <a:spcPct val="99411"/>
              </a:lnSpc>
              <a:spcBef>
                <a:spcPts val="0"/>
              </a:spcBef>
              <a:spcAft>
                <a:spcPts val="0"/>
              </a:spcAft>
              <a:buNone/>
            </a:pPr>
            <a:r>
              <a:t/>
            </a:r>
            <a:endParaRPr b="0" i="0" sz="1300" u="none" cap="none" strike="noStrike">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3"/>
          <p:cNvSpPr/>
          <p:nvPr/>
        </p:nvSpPr>
        <p:spPr>
          <a:xfrm>
            <a:off x="1561615" y="2831769"/>
            <a:ext cx="1095528" cy="1095527"/>
          </a:xfrm>
          <a:custGeom>
            <a:rect b="b" l="l" r="r" t="t"/>
            <a:pathLst>
              <a:path extrusionOk="0" h="2191055" w="2191055">
                <a:moveTo>
                  <a:pt x="0" y="0"/>
                </a:moveTo>
                <a:lnTo>
                  <a:pt x="2191054" y="0"/>
                </a:lnTo>
                <a:lnTo>
                  <a:pt x="2191054" y="2191055"/>
                </a:lnTo>
                <a:lnTo>
                  <a:pt x="0" y="2191055"/>
                </a:lnTo>
                <a:lnTo>
                  <a:pt x="0" y="0"/>
                </a:lnTo>
                <a:close/>
              </a:path>
            </a:pathLst>
          </a:custGeom>
          <a:blipFill rotWithShape="1">
            <a:blip r:embed="rId3">
              <a:alphaModFix/>
            </a:blip>
            <a:stretch>
              <a:fillRect b="0" l="0" r="0" t="0"/>
            </a:stretch>
          </a:blipFill>
          <a:ln>
            <a:noFill/>
          </a:ln>
        </p:spPr>
      </p:sp>
      <p:sp>
        <p:nvSpPr>
          <p:cNvPr id="310" name="Google Shape;310;p33"/>
          <p:cNvSpPr/>
          <p:nvPr/>
        </p:nvSpPr>
        <p:spPr>
          <a:xfrm>
            <a:off x="1644235" y="2914389"/>
            <a:ext cx="930288" cy="930288"/>
          </a:xfrm>
          <a:custGeom>
            <a:rect b="b" l="l" r="r" t="t"/>
            <a:pathLst>
              <a:path extrusionOk="0" h="1860576" w="1860576">
                <a:moveTo>
                  <a:pt x="0" y="0"/>
                </a:moveTo>
                <a:lnTo>
                  <a:pt x="1860576" y="0"/>
                </a:lnTo>
                <a:lnTo>
                  <a:pt x="1860576" y="1860575"/>
                </a:lnTo>
                <a:lnTo>
                  <a:pt x="0" y="1860575"/>
                </a:lnTo>
                <a:lnTo>
                  <a:pt x="0" y="0"/>
                </a:lnTo>
                <a:close/>
              </a:path>
            </a:pathLst>
          </a:custGeom>
          <a:blipFill rotWithShape="1">
            <a:blip r:embed="rId4">
              <a:alphaModFix/>
            </a:blip>
            <a:stretch>
              <a:fillRect b="0" l="0" r="0" t="0"/>
            </a:stretch>
          </a:blipFill>
          <a:ln>
            <a:noFill/>
          </a:ln>
        </p:spPr>
      </p:sp>
      <p:sp>
        <p:nvSpPr>
          <p:cNvPr id="311" name="Google Shape;311;p33"/>
          <p:cNvSpPr/>
          <p:nvPr/>
        </p:nvSpPr>
        <p:spPr>
          <a:xfrm>
            <a:off x="1692471" y="2962625"/>
            <a:ext cx="833816" cy="833816"/>
          </a:xfrm>
          <a:custGeom>
            <a:rect b="b" l="l" r="r" t="t"/>
            <a:pathLst>
              <a:path extrusionOk="0" h="1667632" w="1667632">
                <a:moveTo>
                  <a:pt x="0" y="0"/>
                </a:moveTo>
                <a:lnTo>
                  <a:pt x="1667632" y="0"/>
                </a:lnTo>
                <a:lnTo>
                  <a:pt x="1667632" y="1667631"/>
                </a:lnTo>
                <a:lnTo>
                  <a:pt x="0" y="1667631"/>
                </a:lnTo>
                <a:lnTo>
                  <a:pt x="0" y="0"/>
                </a:lnTo>
                <a:close/>
              </a:path>
            </a:pathLst>
          </a:custGeom>
          <a:blipFill rotWithShape="1">
            <a:blip r:embed="rId5">
              <a:alphaModFix/>
            </a:blip>
            <a:stretch>
              <a:fillRect b="0" l="0" r="0" t="0"/>
            </a:stretch>
          </a:blipFill>
          <a:ln>
            <a:noFill/>
          </a:ln>
        </p:spPr>
      </p:sp>
      <p:sp>
        <p:nvSpPr>
          <p:cNvPr id="312" name="Google Shape;312;p33"/>
          <p:cNvSpPr/>
          <p:nvPr/>
        </p:nvSpPr>
        <p:spPr>
          <a:xfrm>
            <a:off x="3089658" y="2827007"/>
            <a:ext cx="1095528" cy="1095527"/>
          </a:xfrm>
          <a:custGeom>
            <a:rect b="b" l="l" r="r" t="t"/>
            <a:pathLst>
              <a:path extrusionOk="0" h="2191055" w="2191055">
                <a:moveTo>
                  <a:pt x="0" y="0"/>
                </a:moveTo>
                <a:lnTo>
                  <a:pt x="2191055" y="0"/>
                </a:lnTo>
                <a:lnTo>
                  <a:pt x="2191055" y="2191055"/>
                </a:lnTo>
                <a:lnTo>
                  <a:pt x="0" y="2191055"/>
                </a:lnTo>
                <a:lnTo>
                  <a:pt x="0" y="0"/>
                </a:lnTo>
                <a:close/>
              </a:path>
            </a:pathLst>
          </a:custGeom>
          <a:blipFill rotWithShape="1">
            <a:blip r:embed="rId3">
              <a:alphaModFix/>
            </a:blip>
            <a:stretch>
              <a:fillRect b="0" l="0" r="0" t="0"/>
            </a:stretch>
          </a:blipFill>
          <a:ln>
            <a:noFill/>
          </a:ln>
        </p:spPr>
      </p:sp>
      <p:sp>
        <p:nvSpPr>
          <p:cNvPr id="313" name="Google Shape;313;p33"/>
          <p:cNvSpPr/>
          <p:nvPr/>
        </p:nvSpPr>
        <p:spPr>
          <a:xfrm>
            <a:off x="3172278" y="2909627"/>
            <a:ext cx="930288" cy="930288"/>
          </a:xfrm>
          <a:custGeom>
            <a:rect b="b" l="l" r="r" t="t"/>
            <a:pathLst>
              <a:path extrusionOk="0" h="1860576" w="1860576">
                <a:moveTo>
                  <a:pt x="0" y="0"/>
                </a:moveTo>
                <a:lnTo>
                  <a:pt x="1860576" y="0"/>
                </a:lnTo>
                <a:lnTo>
                  <a:pt x="1860576" y="1860575"/>
                </a:lnTo>
                <a:lnTo>
                  <a:pt x="0" y="1860575"/>
                </a:lnTo>
                <a:lnTo>
                  <a:pt x="0" y="0"/>
                </a:lnTo>
                <a:close/>
              </a:path>
            </a:pathLst>
          </a:custGeom>
          <a:blipFill rotWithShape="1">
            <a:blip r:embed="rId4">
              <a:alphaModFix/>
            </a:blip>
            <a:stretch>
              <a:fillRect b="0" l="0" r="0" t="0"/>
            </a:stretch>
          </a:blipFill>
          <a:ln>
            <a:noFill/>
          </a:ln>
        </p:spPr>
      </p:sp>
      <p:sp>
        <p:nvSpPr>
          <p:cNvPr id="314" name="Google Shape;314;p33"/>
          <p:cNvSpPr/>
          <p:nvPr/>
        </p:nvSpPr>
        <p:spPr>
          <a:xfrm>
            <a:off x="3220514" y="2957863"/>
            <a:ext cx="833816" cy="833816"/>
          </a:xfrm>
          <a:custGeom>
            <a:rect b="b" l="l" r="r" t="t"/>
            <a:pathLst>
              <a:path extrusionOk="0" h="1667632" w="1667632">
                <a:moveTo>
                  <a:pt x="0" y="0"/>
                </a:moveTo>
                <a:lnTo>
                  <a:pt x="1667632" y="0"/>
                </a:lnTo>
                <a:lnTo>
                  <a:pt x="1667632" y="1667631"/>
                </a:lnTo>
                <a:lnTo>
                  <a:pt x="0" y="1667631"/>
                </a:lnTo>
                <a:lnTo>
                  <a:pt x="0" y="0"/>
                </a:lnTo>
                <a:close/>
              </a:path>
            </a:pathLst>
          </a:custGeom>
          <a:blipFill rotWithShape="1">
            <a:blip r:embed="rId5">
              <a:alphaModFix/>
            </a:blip>
            <a:stretch>
              <a:fillRect b="0" l="0" r="0" t="0"/>
            </a:stretch>
          </a:blipFill>
          <a:ln>
            <a:noFill/>
          </a:ln>
        </p:spPr>
      </p:sp>
      <p:grpSp>
        <p:nvGrpSpPr>
          <p:cNvPr id="315" name="Google Shape;315;p33"/>
          <p:cNvGrpSpPr/>
          <p:nvPr/>
        </p:nvGrpSpPr>
        <p:grpSpPr>
          <a:xfrm>
            <a:off x="177757" y="2817482"/>
            <a:ext cx="1095528" cy="1095527"/>
            <a:chOff x="0" y="0"/>
            <a:chExt cx="2921407" cy="2921407"/>
          </a:xfrm>
        </p:grpSpPr>
        <p:sp>
          <p:nvSpPr>
            <p:cNvPr id="316" name="Google Shape;316;p33"/>
            <p:cNvSpPr/>
            <p:nvPr/>
          </p:nvSpPr>
          <p:spPr>
            <a:xfrm>
              <a:off x="0" y="0"/>
              <a:ext cx="2921407" cy="2921407"/>
            </a:xfrm>
            <a:custGeom>
              <a:rect b="b" l="l" r="r" t="t"/>
              <a:pathLst>
                <a:path extrusionOk="0" h="2921407" w="2921407">
                  <a:moveTo>
                    <a:pt x="0" y="0"/>
                  </a:moveTo>
                  <a:lnTo>
                    <a:pt x="2921407" y="0"/>
                  </a:lnTo>
                  <a:lnTo>
                    <a:pt x="2921407" y="2921407"/>
                  </a:lnTo>
                  <a:lnTo>
                    <a:pt x="0" y="2921407"/>
                  </a:lnTo>
                  <a:lnTo>
                    <a:pt x="0" y="0"/>
                  </a:lnTo>
                  <a:close/>
                </a:path>
              </a:pathLst>
            </a:custGeom>
            <a:blipFill rotWithShape="1">
              <a:blip r:embed="rId3">
                <a:alphaModFix/>
              </a:blip>
              <a:stretch>
                <a:fillRect b="0" l="0" r="0" t="0"/>
              </a:stretch>
            </a:blipFill>
            <a:ln>
              <a:noFill/>
            </a:ln>
          </p:spPr>
        </p:sp>
        <p:sp>
          <p:nvSpPr>
            <p:cNvPr id="317" name="Google Shape;317;p33"/>
            <p:cNvSpPr/>
            <p:nvPr/>
          </p:nvSpPr>
          <p:spPr>
            <a:xfrm>
              <a:off x="220319" y="220319"/>
              <a:ext cx="2480768" cy="2480768"/>
            </a:xfrm>
            <a:custGeom>
              <a:rect b="b" l="l" r="r" t="t"/>
              <a:pathLst>
                <a:path extrusionOk="0" h="2480768" w="2480768">
                  <a:moveTo>
                    <a:pt x="0" y="0"/>
                  </a:moveTo>
                  <a:lnTo>
                    <a:pt x="2480768" y="0"/>
                  </a:lnTo>
                  <a:lnTo>
                    <a:pt x="2480768" y="2480768"/>
                  </a:lnTo>
                  <a:lnTo>
                    <a:pt x="0" y="2480768"/>
                  </a:lnTo>
                  <a:lnTo>
                    <a:pt x="0" y="0"/>
                  </a:lnTo>
                  <a:close/>
                </a:path>
              </a:pathLst>
            </a:custGeom>
            <a:blipFill rotWithShape="1">
              <a:blip r:embed="rId4">
                <a:alphaModFix/>
              </a:blip>
              <a:stretch>
                <a:fillRect b="0" l="0" r="0" t="0"/>
              </a:stretch>
            </a:blipFill>
            <a:ln>
              <a:noFill/>
            </a:ln>
          </p:spPr>
        </p:sp>
        <p:sp>
          <p:nvSpPr>
            <p:cNvPr id="318" name="Google Shape;318;p33"/>
            <p:cNvSpPr/>
            <p:nvPr/>
          </p:nvSpPr>
          <p:spPr>
            <a:xfrm>
              <a:off x="348949" y="348949"/>
              <a:ext cx="2223509" cy="2223509"/>
            </a:xfrm>
            <a:custGeom>
              <a:rect b="b" l="l" r="r" t="t"/>
              <a:pathLst>
                <a:path extrusionOk="0" h="2223509" w="2223509">
                  <a:moveTo>
                    <a:pt x="0" y="0"/>
                  </a:moveTo>
                  <a:lnTo>
                    <a:pt x="2223509" y="0"/>
                  </a:lnTo>
                  <a:lnTo>
                    <a:pt x="2223509" y="2223509"/>
                  </a:lnTo>
                  <a:lnTo>
                    <a:pt x="0" y="2223509"/>
                  </a:lnTo>
                  <a:lnTo>
                    <a:pt x="0" y="0"/>
                  </a:lnTo>
                  <a:close/>
                </a:path>
              </a:pathLst>
            </a:custGeom>
            <a:blipFill rotWithShape="1">
              <a:blip r:embed="rId5">
                <a:alphaModFix/>
              </a:blip>
              <a:stretch>
                <a:fillRect b="0" l="0" r="0" t="0"/>
              </a:stretch>
            </a:blipFill>
            <a:ln>
              <a:noFill/>
            </a:ln>
          </p:spPr>
        </p:sp>
      </p:grpSp>
      <p:sp>
        <p:nvSpPr>
          <p:cNvPr id="319" name="Google Shape;319;p33"/>
          <p:cNvSpPr txBox="1"/>
          <p:nvPr/>
        </p:nvSpPr>
        <p:spPr>
          <a:xfrm>
            <a:off x="2767285" y="411972"/>
            <a:ext cx="3603700" cy="981895"/>
          </a:xfrm>
          <a:prstGeom prst="rect">
            <a:avLst/>
          </a:prstGeom>
          <a:noFill/>
          <a:ln>
            <a:noFill/>
          </a:ln>
        </p:spPr>
        <p:txBody>
          <a:bodyPr anchorCtr="0" anchor="t" bIns="0" lIns="0" spcFirstLastPara="1" rIns="0" wrap="square" tIns="0">
            <a:spAutoFit/>
          </a:bodyPr>
          <a:lstStyle/>
          <a:p>
            <a:pPr indent="0" lvl="0" marL="0" marR="0" rtl="0" algn="ctr">
              <a:lnSpc>
                <a:spcPct val="113002"/>
              </a:lnSpc>
              <a:spcBef>
                <a:spcPts val="0"/>
              </a:spcBef>
              <a:spcAft>
                <a:spcPts val="0"/>
              </a:spcAft>
              <a:buNone/>
            </a:pPr>
            <a:r>
              <a:rPr b="1" i="0" lang="en" sz="2200" u="none" cap="none" strike="noStrike">
                <a:solidFill>
                  <a:srgbClr val="0E8388"/>
                </a:solidFill>
                <a:latin typeface="Poppins"/>
                <a:ea typeface="Poppins"/>
                <a:cs typeface="Poppins"/>
                <a:sym typeface="Poppins"/>
              </a:rPr>
              <a:t>Job Satisfaction Report Analysis</a:t>
            </a:r>
            <a:endParaRPr sz="700"/>
          </a:p>
          <a:p>
            <a:pPr indent="0" lvl="0" marL="0" marR="0" rtl="0" algn="ctr">
              <a:lnSpc>
                <a:spcPct val="113002"/>
              </a:lnSpc>
              <a:spcBef>
                <a:spcPts val="0"/>
              </a:spcBef>
              <a:spcAft>
                <a:spcPts val="0"/>
              </a:spcAft>
              <a:buNone/>
            </a:pPr>
            <a:r>
              <a:t/>
            </a:r>
            <a:endParaRPr b="1" i="0" sz="2200" u="none" cap="none" strike="noStrike">
              <a:solidFill>
                <a:srgbClr val="0E8388"/>
              </a:solidFill>
              <a:latin typeface="Poppins"/>
              <a:ea typeface="Poppins"/>
              <a:cs typeface="Poppins"/>
              <a:sym typeface="Poppins"/>
            </a:endParaRPr>
          </a:p>
        </p:txBody>
      </p:sp>
      <p:sp>
        <p:nvSpPr>
          <p:cNvPr id="320" name="Google Shape;320;p33"/>
          <p:cNvSpPr/>
          <p:nvPr/>
        </p:nvSpPr>
        <p:spPr>
          <a:xfrm>
            <a:off x="4707993" y="2753032"/>
            <a:ext cx="1095528" cy="1095527"/>
          </a:xfrm>
          <a:custGeom>
            <a:rect b="b" l="l" r="r" t="t"/>
            <a:pathLst>
              <a:path extrusionOk="0" h="2191055" w="2191055">
                <a:moveTo>
                  <a:pt x="0" y="0"/>
                </a:moveTo>
                <a:lnTo>
                  <a:pt x="2191055" y="0"/>
                </a:lnTo>
                <a:lnTo>
                  <a:pt x="2191055" y="2191055"/>
                </a:lnTo>
                <a:lnTo>
                  <a:pt x="0" y="2191055"/>
                </a:lnTo>
                <a:lnTo>
                  <a:pt x="0" y="0"/>
                </a:lnTo>
                <a:close/>
              </a:path>
            </a:pathLst>
          </a:custGeom>
          <a:blipFill rotWithShape="1">
            <a:blip r:embed="rId3">
              <a:alphaModFix/>
            </a:blip>
            <a:stretch>
              <a:fillRect b="0" l="0" r="0" t="0"/>
            </a:stretch>
          </a:blipFill>
          <a:ln>
            <a:noFill/>
          </a:ln>
        </p:spPr>
      </p:sp>
      <p:sp>
        <p:nvSpPr>
          <p:cNvPr id="321" name="Google Shape;321;p33"/>
          <p:cNvSpPr/>
          <p:nvPr/>
        </p:nvSpPr>
        <p:spPr>
          <a:xfrm>
            <a:off x="4790613" y="2835652"/>
            <a:ext cx="930288" cy="930288"/>
          </a:xfrm>
          <a:custGeom>
            <a:rect b="b" l="l" r="r" t="t"/>
            <a:pathLst>
              <a:path extrusionOk="0" h="1860576" w="1860576">
                <a:moveTo>
                  <a:pt x="0" y="0"/>
                </a:moveTo>
                <a:lnTo>
                  <a:pt x="1860576" y="0"/>
                </a:lnTo>
                <a:lnTo>
                  <a:pt x="1860576" y="1860576"/>
                </a:lnTo>
                <a:lnTo>
                  <a:pt x="0" y="1860576"/>
                </a:lnTo>
                <a:lnTo>
                  <a:pt x="0" y="0"/>
                </a:lnTo>
                <a:close/>
              </a:path>
            </a:pathLst>
          </a:custGeom>
          <a:blipFill rotWithShape="1">
            <a:blip r:embed="rId4">
              <a:alphaModFix/>
            </a:blip>
            <a:stretch>
              <a:fillRect b="0" l="0" r="0" t="0"/>
            </a:stretch>
          </a:blipFill>
          <a:ln>
            <a:noFill/>
          </a:ln>
        </p:spPr>
      </p:sp>
      <p:sp>
        <p:nvSpPr>
          <p:cNvPr id="322" name="Google Shape;322;p33"/>
          <p:cNvSpPr/>
          <p:nvPr/>
        </p:nvSpPr>
        <p:spPr>
          <a:xfrm>
            <a:off x="4838849" y="2883888"/>
            <a:ext cx="833816" cy="833816"/>
          </a:xfrm>
          <a:custGeom>
            <a:rect b="b" l="l" r="r" t="t"/>
            <a:pathLst>
              <a:path extrusionOk="0" h="1667632" w="1667632">
                <a:moveTo>
                  <a:pt x="0" y="0"/>
                </a:moveTo>
                <a:lnTo>
                  <a:pt x="1667632" y="0"/>
                </a:lnTo>
                <a:lnTo>
                  <a:pt x="1667632" y="1667632"/>
                </a:lnTo>
                <a:lnTo>
                  <a:pt x="0" y="1667632"/>
                </a:lnTo>
                <a:lnTo>
                  <a:pt x="0" y="0"/>
                </a:lnTo>
                <a:close/>
              </a:path>
            </a:pathLst>
          </a:custGeom>
          <a:blipFill rotWithShape="1">
            <a:blip r:embed="rId5">
              <a:alphaModFix/>
            </a:blip>
            <a:stretch>
              <a:fillRect b="0" l="0" r="0" t="0"/>
            </a:stretch>
          </a:blipFill>
          <a:ln>
            <a:noFill/>
          </a:ln>
        </p:spPr>
      </p:sp>
      <p:sp>
        <p:nvSpPr>
          <p:cNvPr id="323" name="Google Shape;323;p33"/>
          <p:cNvSpPr/>
          <p:nvPr/>
        </p:nvSpPr>
        <p:spPr>
          <a:xfrm rot="-10602057">
            <a:off x="6203795" y="-566926"/>
            <a:ext cx="3120368" cy="1088228"/>
          </a:xfrm>
          <a:custGeom>
            <a:rect b="b" l="l" r="r" t="t"/>
            <a:pathLst>
              <a:path extrusionOk="0" h="2176456" w="6240735">
                <a:moveTo>
                  <a:pt x="0" y="0"/>
                </a:moveTo>
                <a:lnTo>
                  <a:pt x="6240735" y="0"/>
                </a:lnTo>
                <a:lnTo>
                  <a:pt x="6240735" y="2176457"/>
                </a:lnTo>
                <a:lnTo>
                  <a:pt x="0" y="2176457"/>
                </a:lnTo>
                <a:lnTo>
                  <a:pt x="0" y="0"/>
                </a:lnTo>
                <a:close/>
              </a:path>
            </a:pathLst>
          </a:custGeom>
          <a:blipFill rotWithShape="1">
            <a:blip r:embed="rId6">
              <a:alphaModFix/>
            </a:blip>
            <a:stretch>
              <a:fillRect b="0" l="0" r="0" t="0"/>
            </a:stretch>
          </a:blipFill>
          <a:ln>
            <a:noFill/>
          </a:ln>
        </p:spPr>
      </p:sp>
      <p:sp>
        <p:nvSpPr>
          <p:cNvPr id="324" name="Google Shape;324;p33"/>
          <p:cNvSpPr/>
          <p:nvPr/>
        </p:nvSpPr>
        <p:spPr>
          <a:xfrm flipH="1" rot="10598374">
            <a:off x="-220241" y="-596226"/>
            <a:ext cx="3288393" cy="1146828"/>
          </a:xfrm>
          <a:custGeom>
            <a:rect b="b" l="l" r="r" t="t"/>
            <a:pathLst>
              <a:path extrusionOk="0" h="2293655" w="6576787">
                <a:moveTo>
                  <a:pt x="0" y="2293655"/>
                </a:moveTo>
                <a:lnTo>
                  <a:pt x="6576787" y="2293655"/>
                </a:lnTo>
                <a:lnTo>
                  <a:pt x="6576787" y="0"/>
                </a:lnTo>
                <a:lnTo>
                  <a:pt x="0" y="0"/>
                </a:lnTo>
                <a:lnTo>
                  <a:pt x="0" y="2293655"/>
                </a:lnTo>
                <a:close/>
              </a:path>
            </a:pathLst>
          </a:custGeom>
          <a:blipFill rotWithShape="1">
            <a:blip r:embed="rId6">
              <a:alphaModFix/>
            </a:blip>
            <a:stretch>
              <a:fillRect b="0" l="0" r="0" t="0"/>
            </a:stretch>
          </a:blipFill>
          <a:ln>
            <a:noFill/>
          </a:ln>
        </p:spPr>
      </p:sp>
      <p:grpSp>
        <p:nvGrpSpPr>
          <p:cNvPr id="325" name="Google Shape;325;p33"/>
          <p:cNvGrpSpPr/>
          <p:nvPr/>
        </p:nvGrpSpPr>
        <p:grpSpPr>
          <a:xfrm>
            <a:off x="-1175957" y="4798450"/>
            <a:ext cx="10486907" cy="418781"/>
            <a:chOff x="0" y="-57150"/>
            <a:chExt cx="11607985" cy="463550"/>
          </a:xfrm>
        </p:grpSpPr>
        <p:sp>
          <p:nvSpPr>
            <p:cNvPr id="326" name="Google Shape;326;p33"/>
            <p:cNvSpPr/>
            <p:nvPr/>
          </p:nvSpPr>
          <p:spPr>
            <a:xfrm>
              <a:off x="0" y="0"/>
              <a:ext cx="11607985" cy="406400"/>
            </a:xfrm>
            <a:custGeom>
              <a:rect b="b" l="l" r="r" t="t"/>
              <a:pathLst>
                <a:path extrusionOk="0"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7" name="Google Shape;327;p33"/>
            <p:cNvSpPr txBox="1"/>
            <p:nvPr/>
          </p:nvSpPr>
          <p:spPr>
            <a:xfrm>
              <a:off x="0" y="-57150"/>
              <a:ext cx="11607985"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8" name="Google Shape;328;p33"/>
          <p:cNvGrpSpPr/>
          <p:nvPr/>
        </p:nvGrpSpPr>
        <p:grpSpPr>
          <a:xfrm>
            <a:off x="739808" y="4798450"/>
            <a:ext cx="6655376" cy="418781"/>
            <a:chOff x="0" y="-57150"/>
            <a:chExt cx="7366854" cy="463550"/>
          </a:xfrm>
        </p:grpSpPr>
        <p:sp>
          <p:nvSpPr>
            <p:cNvPr id="329" name="Google Shape;329;p33"/>
            <p:cNvSpPr/>
            <p:nvPr/>
          </p:nvSpPr>
          <p:spPr>
            <a:xfrm>
              <a:off x="0" y="0"/>
              <a:ext cx="7366853" cy="406400"/>
            </a:xfrm>
            <a:custGeom>
              <a:rect b="b" l="l" r="r" t="t"/>
              <a:pathLst>
                <a:path extrusionOk="0"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33"/>
            <p:cNvSpPr txBox="1"/>
            <p:nvPr/>
          </p:nvSpPr>
          <p:spPr>
            <a:xfrm>
              <a:off x="0" y="-57150"/>
              <a:ext cx="7366854"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1" name="Google Shape;331;p33"/>
          <p:cNvGrpSpPr/>
          <p:nvPr/>
        </p:nvGrpSpPr>
        <p:grpSpPr>
          <a:xfrm>
            <a:off x="1561189" y="4798450"/>
            <a:ext cx="5012616" cy="418781"/>
            <a:chOff x="0" y="-57150"/>
            <a:chExt cx="5548478" cy="463550"/>
          </a:xfrm>
        </p:grpSpPr>
        <p:sp>
          <p:nvSpPr>
            <p:cNvPr id="332" name="Google Shape;332;p33"/>
            <p:cNvSpPr/>
            <p:nvPr/>
          </p:nvSpPr>
          <p:spPr>
            <a:xfrm>
              <a:off x="0" y="0"/>
              <a:ext cx="5548478" cy="406400"/>
            </a:xfrm>
            <a:custGeom>
              <a:rect b="b" l="l" r="r" t="t"/>
              <a:pathLst>
                <a:path extrusionOk="0"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33"/>
            <p:cNvSpPr txBox="1"/>
            <p:nvPr/>
          </p:nvSpPr>
          <p:spPr>
            <a:xfrm>
              <a:off x="0" y="-57150"/>
              <a:ext cx="5548478" cy="4635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4" name="Google Shape;334;p33"/>
          <p:cNvSpPr/>
          <p:nvPr/>
        </p:nvSpPr>
        <p:spPr>
          <a:xfrm>
            <a:off x="6184066" y="2753032"/>
            <a:ext cx="1095527" cy="1095527"/>
          </a:xfrm>
          <a:custGeom>
            <a:rect b="b" l="l" r="r" t="t"/>
            <a:pathLst>
              <a:path extrusionOk="0" h="2191055" w="2191055">
                <a:moveTo>
                  <a:pt x="0" y="0"/>
                </a:moveTo>
                <a:lnTo>
                  <a:pt x="2191055" y="0"/>
                </a:lnTo>
                <a:lnTo>
                  <a:pt x="2191055" y="2191055"/>
                </a:lnTo>
                <a:lnTo>
                  <a:pt x="0" y="2191055"/>
                </a:lnTo>
                <a:lnTo>
                  <a:pt x="0" y="0"/>
                </a:lnTo>
                <a:close/>
              </a:path>
            </a:pathLst>
          </a:custGeom>
          <a:blipFill rotWithShape="1">
            <a:blip r:embed="rId3">
              <a:alphaModFix/>
            </a:blip>
            <a:stretch>
              <a:fillRect b="0" l="0" r="0" t="0"/>
            </a:stretch>
          </a:blipFill>
          <a:ln>
            <a:noFill/>
          </a:ln>
        </p:spPr>
      </p:sp>
      <p:sp>
        <p:nvSpPr>
          <p:cNvPr id="335" name="Google Shape;335;p33"/>
          <p:cNvSpPr/>
          <p:nvPr/>
        </p:nvSpPr>
        <p:spPr>
          <a:xfrm>
            <a:off x="6266686" y="2835652"/>
            <a:ext cx="930288" cy="930288"/>
          </a:xfrm>
          <a:custGeom>
            <a:rect b="b" l="l" r="r" t="t"/>
            <a:pathLst>
              <a:path extrusionOk="0" h="1860576" w="1860576">
                <a:moveTo>
                  <a:pt x="0" y="0"/>
                </a:moveTo>
                <a:lnTo>
                  <a:pt x="1860575" y="0"/>
                </a:lnTo>
                <a:lnTo>
                  <a:pt x="1860575" y="1860576"/>
                </a:lnTo>
                <a:lnTo>
                  <a:pt x="0" y="1860576"/>
                </a:lnTo>
                <a:lnTo>
                  <a:pt x="0" y="0"/>
                </a:lnTo>
                <a:close/>
              </a:path>
            </a:pathLst>
          </a:custGeom>
          <a:blipFill rotWithShape="1">
            <a:blip r:embed="rId4">
              <a:alphaModFix/>
            </a:blip>
            <a:stretch>
              <a:fillRect b="0" l="0" r="0" t="0"/>
            </a:stretch>
          </a:blipFill>
          <a:ln>
            <a:noFill/>
          </a:ln>
        </p:spPr>
      </p:sp>
      <p:sp>
        <p:nvSpPr>
          <p:cNvPr id="336" name="Google Shape;336;p33"/>
          <p:cNvSpPr/>
          <p:nvPr/>
        </p:nvSpPr>
        <p:spPr>
          <a:xfrm>
            <a:off x="6314922" y="2883888"/>
            <a:ext cx="833816" cy="833816"/>
          </a:xfrm>
          <a:custGeom>
            <a:rect b="b" l="l" r="r" t="t"/>
            <a:pathLst>
              <a:path extrusionOk="0" h="1667632" w="1667632">
                <a:moveTo>
                  <a:pt x="0" y="0"/>
                </a:moveTo>
                <a:lnTo>
                  <a:pt x="1667631" y="0"/>
                </a:lnTo>
                <a:lnTo>
                  <a:pt x="1667631" y="1667632"/>
                </a:lnTo>
                <a:lnTo>
                  <a:pt x="0" y="1667632"/>
                </a:lnTo>
                <a:lnTo>
                  <a:pt x="0" y="0"/>
                </a:lnTo>
                <a:close/>
              </a:path>
            </a:pathLst>
          </a:custGeom>
          <a:blipFill rotWithShape="1">
            <a:blip r:embed="rId5">
              <a:alphaModFix/>
            </a:blip>
            <a:stretch>
              <a:fillRect b="0" l="0" r="0" t="0"/>
            </a:stretch>
          </a:blipFill>
          <a:ln>
            <a:noFill/>
          </a:ln>
        </p:spPr>
      </p:sp>
      <p:sp>
        <p:nvSpPr>
          <p:cNvPr id="337" name="Google Shape;337;p33"/>
          <p:cNvSpPr/>
          <p:nvPr/>
        </p:nvSpPr>
        <p:spPr>
          <a:xfrm>
            <a:off x="7646611" y="2753032"/>
            <a:ext cx="1095527" cy="1095527"/>
          </a:xfrm>
          <a:custGeom>
            <a:rect b="b" l="l" r="r" t="t"/>
            <a:pathLst>
              <a:path extrusionOk="0" h="2191055" w="2191055">
                <a:moveTo>
                  <a:pt x="0" y="0"/>
                </a:moveTo>
                <a:lnTo>
                  <a:pt x="2191055" y="0"/>
                </a:lnTo>
                <a:lnTo>
                  <a:pt x="2191055" y="2191055"/>
                </a:lnTo>
                <a:lnTo>
                  <a:pt x="0" y="2191055"/>
                </a:lnTo>
                <a:lnTo>
                  <a:pt x="0" y="0"/>
                </a:lnTo>
                <a:close/>
              </a:path>
            </a:pathLst>
          </a:custGeom>
          <a:blipFill rotWithShape="1">
            <a:blip r:embed="rId3">
              <a:alphaModFix/>
            </a:blip>
            <a:stretch>
              <a:fillRect b="0" l="0" r="0" t="0"/>
            </a:stretch>
          </a:blipFill>
          <a:ln>
            <a:noFill/>
          </a:ln>
        </p:spPr>
      </p:sp>
      <p:sp>
        <p:nvSpPr>
          <p:cNvPr id="338" name="Google Shape;338;p33"/>
          <p:cNvSpPr/>
          <p:nvPr/>
        </p:nvSpPr>
        <p:spPr>
          <a:xfrm>
            <a:off x="7729231" y="2835652"/>
            <a:ext cx="930288" cy="930288"/>
          </a:xfrm>
          <a:custGeom>
            <a:rect b="b" l="l" r="r" t="t"/>
            <a:pathLst>
              <a:path extrusionOk="0" h="1860576" w="1860576">
                <a:moveTo>
                  <a:pt x="0" y="0"/>
                </a:moveTo>
                <a:lnTo>
                  <a:pt x="1860576" y="0"/>
                </a:lnTo>
                <a:lnTo>
                  <a:pt x="1860576" y="1860576"/>
                </a:lnTo>
                <a:lnTo>
                  <a:pt x="0" y="1860576"/>
                </a:lnTo>
                <a:lnTo>
                  <a:pt x="0" y="0"/>
                </a:lnTo>
                <a:close/>
              </a:path>
            </a:pathLst>
          </a:custGeom>
          <a:blipFill rotWithShape="1">
            <a:blip r:embed="rId4">
              <a:alphaModFix/>
            </a:blip>
            <a:stretch>
              <a:fillRect b="0" l="0" r="0" t="0"/>
            </a:stretch>
          </a:blipFill>
          <a:ln>
            <a:noFill/>
          </a:ln>
        </p:spPr>
      </p:sp>
      <p:sp>
        <p:nvSpPr>
          <p:cNvPr id="339" name="Google Shape;339;p33"/>
          <p:cNvSpPr/>
          <p:nvPr/>
        </p:nvSpPr>
        <p:spPr>
          <a:xfrm>
            <a:off x="7777467" y="2883888"/>
            <a:ext cx="833816" cy="833816"/>
          </a:xfrm>
          <a:custGeom>
            <a:rect b="b" l="l" r="r" t="t"/>
            <a:pathLst>
              <a:path extrusionOk="0" h="1667632" w="1667632">
                <a:moveTo>
                  <a:pt x="0" y="0"/>
                </a:moveTo>
                <a:lnTo>
                  <a:pt x="1667632" y="0"/>
                </a:lnTo>
                <a:lnTo>
                  <a:pt x="1667632" y="1667632"/>
                </a:lnTo>
                <a:lnTo>
                  <a:pt x="0" y="1667632"/>
                </a:lnTo>
                <a:lnTo>
                  <a:pt x="0" y="0"/>
                </a:lnTo>
                <a:close/>
              </a:path>
            </a:pathLst>
          </a:custGeom>
          <a:blipFill rotWithShape="1">
            <a:blip r:embed="rId5">
              <a:alphaModFix/>
            </a:blip>
            <a:stretch>
              <a:fillRect b="0" l="0" r="0" t="0"/>
            </a:stretch>
          </a:blipFill>
          <a:ln>
            <a:noFill/>
          </a:ln>
        </p:spPr>
      </p:sp>
      <p:sp>
        <p:nvSpPr>
          <p:cNvPr id="340" name="Google Shape;340;p33"/>
          <p:cNvSpPr/>
          <p:nvPr/>
        </p:nvSpPr>
        <p:spPr>
          <a:xfrm>
            <a:off x="450603" y="3089602"/>
            <a:ext cx="569673" cy="563976"/>
          </a:xfrm>
          <a:custGeom>
            <a:rect b="b" l="l" r="r" t="t"/>
            <a:pathLst>
              <a:path extrusionOk="0" h="1127953" w="1139346">
                <a:moveTo>
                  <a:pt x="0" y="0"/>
                </a:moveTo>
                <a:lnTo>
                  <a:pt x="1139346" y="0"/>
                </a:lnTo>
                <a:lnTo>
                  <a:pt x="1139346" y="1127952"/>
                </a:lnTo>
                <a:lnTo>
                  <a:pt x="0" y="1127952"/>
                </a:lnTo>
                <a:lnTo>
                  <a:pt x="0" y="0"/>
                </a:lnTo>
                <a:close/>
              </a:path>
            </a:pathLst>
          </a:custGeom>
          <a:blipFill rotWithShape="1">
            <a:blip r:embed="rId7">
              <a:alphaModFix/>
            </a:blip>
            <a:stretch>
              <a:fillRect b="0" l="0" r="0" t="0"/>
            </a:stretch>
          </a:blipFill>
          <a:ln>
            <a:noFill/>
          </a:ln>
        </p:spPr>
      </p:sp>
      <p:sp>
        <p:nvSpPr>
          <p:cNvPr id="341" name="Google Shape;341;p33"/>
          <p:cNvSpPr/>
          <p:nvPr/>
        </p:nvSpPr>
        <p:spPr>
          <a:xfrm>
            <a:off x="1825168" y="3081863"/>
            <a:ext cx="571715" cy="571715"/>
          </a:xfrm>
          <a:custGeom>
            <a:rect b="b" l="l" r="r" t="t"/>
            <a:pathLst>
              <a:path extrusionOk="0" h="1143430" w="1143430">
                <a:moveTo>
                  <a:pt x="0" y="0"/>
                </a:moveTo>
                <a:lnTo>
                  <a:pt x="1143430" y="0"/>
                </a:lnTo>
                <a:lnTo>
                  <a:pt x="1143430" y="1143429"/>
                </a:lnTo>
                <a:lnTo>
                  <a:pt x="0" y="1143429"/>
                </a:lnTo>
                <a:lnTo>
                  <a:pt x="0" y="0"/>
                </a:lnTo>
                <a:close/>
              </a:path>
            </a:pathLst>
          </a:custGeom>
          <a:blipFill rotWithShape="1">
            <a:blip r:embed="rId8">
              <a:alphaModFix/>
            </a:blip>
            <a:stretch>
              <a:fillRect b="0" l="0" r="0" t="0"/>
            </a:stretch>
          </a:blipFill>
          <a:ln>
            <a:noFill/>
          </a:ln>
        </p:spPr>
      </p:sp>
      <p:sp>
        <p:nvSpPr>
          <p:cNvPr id="342" name="Google Shape;342;p33"/>
          <p:cNvSpPr/>
          <p:nvPr/>
        </p:nvSpPr>
        <p:spPr>
          <a:xfrm>
            <a:off x="3462821" y="3041883"/>
            <a:ext cx="349200" cy="563226"/>
          </a:xfrm>
          <a:custGeom>
            <a:rect b="b" l="l" r="r" t="t"/>
            <a:pathLst>
              <a:path extrusionOk="0" h="1126453" w="698401">
                <a:moveTo>
                  <a:pt x="0" y="0"/>
                </a:moveTo>
                <a:lnTo>
                  <a:pt x="698401" y="0"/>
                </a:lnTo>
                <a:lnTo>
                  <a:pt x="698401" y="1126454"/>
                </a:lnTo>
                <a:lnTo>
                  <a:pt x="0" y="1126454"/>
                </a:lnTo>
                <a:lnTo>
                  <a:pt x="0" y="0"/>
                </a:lnTo>
                <a:close/>
              </a:path>
            </a:pathLst>
          </a:custGeom>
          <a:blipFill rotWithShape="1">
            <a:blip r:embed="rId9">
              <a:alphaModFix/>
            </a:blip>
            <a:stretch>
              <a:fillRect b="0" l="0" r="0" t="0"/>
            </a:stretch>
          </a:blipFill>
          <a:ln>
            <a:noFill/>
          </a:ln>
        </p:spPr>
      </p:sp>
      <p:sp>
        <p:nvSpPr>
          <p:cNvPr id="343" name="Google Shape;343;p33"/>
          <p:cNvSpPr/>
          <p:nvPr/>
        </p:nvSpPr>
        <p:spPr>
          <a:xfrm>
            <a:off x="4958765" y="3041883"/>
            <a:ext cx="535147" cy="501700"/>
          </a:xfrm>
          <a:custGeom>
            <a:rect b="b" l="l" r="r" t="t"/>
            <a:pathLst>
              <a:path extrusionOk="0" h="1003400" w="1070294">
                <a:moveTo>
                  <a:pt x="0" y="0"/>
                </a:moveTo>
                <a:lnTo>
                  <a:pt x="1070294" y="0"/>
                </a:lnTo>
                <a:lnTo>
                  <a:pt x="1070294" y="1003401"/>
                </a:lnTo>
                <a:lnTo>
                  <a:pt x="0" y="1003401"/>
                </a:lnTo>
                <a:lnTo>
                  <a:pt x="0" y="0"/>
                </a:lnTo>
                <a:close/>
              </a:path>
            </a:pathLst>
          </a:custGeom>
          <a:blipFill rotWithShape="1">
            <a:blip r:embed="rId10">
              <a:alphaModFix/>
            </a:blip>
            <a:stretch>
              <a:fillRect b="0" l="0" r="0" t="0"/>
            </a:stretch>
          </a:blipFill>
          <a:ln>
            <a:noFill/>
          </a:ln>
        </p:spPr>
      </p:sp>
      <p:sp>
        <p:nvSpPr>
          <p:cNvPr id="344" name="Google Shape;344;p33"/>
          <p:cNvSpPr/>
          <p:nvPr/>
        </p:nvSpPr>
        <p:spPr>
          <a:xfrm>
            <a:off x="6448021" y="2973550"/>
            <a:ext cx="554089" cy="580958"/>
          </a:xfrm>
          <a:custGeom>
            <a:rect b="b" l="l" r="r" t="t"/>
            <a:pathLst>
              <a:path extrusionOk="0" h="1161917" w="1108178">
                <a:moveTo>
                  <a:pt x="0" y="0"/>
                </a:moveTo>
                <a:lnTo>
                  <a:pt x="1108179" y="0"/>
                </a:lnTo>
                <a:lnTo>
                  <a:pt x="1108179" y="1161917"/>
                </a:lnTo>
                <a:lnTo>
                  <a:pt x="0" y="1161917"/>
                </a:lnTo>
                <a:lnTo>
                  <a:pt x="0" y="0"/>
                </a:lnTo>
                <a:close/>
              </a:path>
            </a:pathLst>
          </a:custGeom>
          <a:blipFill rotWithShape="1">
            <a:blip r:embed="rId11">
              <a:alphaModFix/>
            </a:blip>
            <a:stretch>
              <a:fillRect b="0" l="0" r="0" t="0"/>
            </a:stretch>
          </a:blipFill>
          <a:ln>
            <a:noFill/>
          </a:ln>
        </p:spPr>
      </p:sp>
      <p:sp>
        <p:nvSpPr>
          <p:cNvPr id="345" name="Google Shape;345;p33"/>
          <p:cNvSpPr txBox="1"/>
          <p:nvPr/>
        </p:nvSpPr>
        <p:spPr>
          <a:xfrm>
            <a:off x="-140213" y="4191350"/>
            <a:ext cx="1601115" cy="357369"/>
          </a:xfrm>
          <a:prstGeom prst="rect">
            <a:avLst/>
          </a:prstGeom>
          <a:noFill/>
          <a:ln>
            <a:noFill/>
          </a:ln>
        </p:spPr>
        <p:txBody>
          <a:bodyPr anchorCtr="0" anchor="t" bIns="0" lIns="0" spcFirstLastPara="1" rIns="0" wrap="square" tIns="0">
            <a:spAutoFit/>
          </a:bodyPr>
          <a:lstStyle/>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Number of Employees: 131</a:t>
            </a:r>
            <a:endParaRPr sz="700"/>
          </a:p>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Satisfaction Rate: 38.82%</a:t>
            </a:r>
            <a:endParaRPr sz="700"/>
          </a:p>
          <a:p>
            <a:pPr indent="0" lvl="0" marL="0" marR="0" rtl="0" algn="just">
              <a:lnSpc>
                <a:spcPct val="129965"/>
              </a:lnSpc>
              <a:spcBef>
                <a:spcPts val="0"/>
              </a:spcBef>
              <a:spcAft>
                <a:spcPts val="0"/>
              </a:spcAft>
              <a:buNone/>
            </a:pPr>
            <a:r>
              <a:t/>
            </a:r>
            <a:endParaRPr b="1" i="0" sz="700" u="none" cap="none" strike="noStrike">
              <a:solidFill>
                <a:srgbClr val="000000"/>
              </a:solidFill>
              <a:latin typeface="Poppins"/>
              <a:ea typeface="Poppins"/>
              <a:cs typeface="Poppins"/>
              <a:sym typeface="Poppins"/>
            </a:endParaRPr>
          </a:p>
        </p:txBody>
      </p:sp>
      <p:sp>
        <p:nvSpPr>
          <p:cNvPr id="346" name="Google Shape;346;p33"/>
          <p:cNvSpPr txBox="1"/>
          <p:nvPr/>
        </p:nvSpPr>
        <p:spPr>
          <a:xfrm>
            <a:off x="115754" y="3925072"/>
            <a:ext cx="1343863" cy="159861"/>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Sales Executive:</a:t>
            </a:r>
            <a:endParaRPr sz="700"/>
          </a:p>
        </p:txBody>
      </p:sp>
      <p:sp>
        <p:nvSpPr>
          <p:cNvPr id="347" name="Google Shape;347;p33"/>
          <p:cNvSpPr txBox="1"/>
          <p:nvPr/>
        </p:nvSpPr>
        <p:spPr>
          <a:xfrm>
            <a:off x="1249472" y="4097096"/>
            <a:ext cx="1645714" cy="490096"/>
          </a:xfrm>
          <a:prstGeom prst="rect">
            <a:avLst/>
          </a:prstGeom>
          <a:noFill/>
          <a:ln>
            <a:noFill/>
          </a:ln>
        </p:spPr>
        <p:txBody>
          <a:bodyPr anchorCtr="0" anchor="t" bIns="0" lIns="0" spcFirstLastPara="1" rIns="0" wrap="square" tIns="0">
            <a:spAutoFit/>
          </a:bodyPr>
          <a:lstStyle/>
          <a:p>
            <a:pPr indent="0" lvl="0" marL="0" marR="0" rtl="0" algn="just">
              <a:lnSpc>
                <a:spcPct val="111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Number of Employees: 292</a:t>
            </a:r>
            <a:endParaRPr sz="700"/>
          </a:p>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Satisfaction Rate: 56.12%</a:t>
            </a:r>
            <a:endParaRPr sz="700"/>
          </a:p>
          <a:p>
            <a:pPr indent="0" lvl="0" marL="0" marR="0" rtl="0" algn="just">
              <a:lnSpc>
                <a:spcPct val="138961"/>
              </a:lnSpc>
              <a:spcBef>
                <a:spcPts val="0"/>
              </a:spcBef>
              <a:spcAft>
                <a:spcPts val="0"/>
              </a:spcAft>
              <a:buNone/>
            </a:pPr>
            <a:r>
              <a:t/>
            </a:r>
            <a:endParaRPr b="1" i="0" sz="700" u="none" cap="none" strike="noStrike">
              <a:solidFill>
                <a:srgbClr val="000000"/>
              </a:solidFill>
              <a:latin typeface="Poppins"/>
              <a:ea typeface="Poppins"/>
              <a:cs typeface="Poppins"/>
              <a:sym typeface="Poppins"/>
            </a:endParaRPr>
          </a:p>
        </p:txBody>
      </p:sp>
      <p:sp>
        <p:nvSpPr>
          <p:cNvPr id="348" name="Google Shape;348;p33"/>
          <p:cNvSpPr txBox="1"/>
          <p:nvPr/>
        </p:nvSpPr>
        <p:spPr>
          <a:xfrm>
            <a:off x="1561615" y="3860827"/>
            <a:ext cx="1095528" cy="460849"/>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Research Scientist:</a:t>
            </a:r>
            <a:endParaRPr sz="700"/>
          </a:p>
          <a:p>
            <a:pPr indent="0" lvl="0" marL="0" marR="0" rtl="0" algn="ctr">
              <a:lnSpc>
                <a:spcPct val="113004"/>
              </a:lnSpc>
              <a:spcBef>
                <a:spcPts val="0"/>
              </a:spcBef>
              <a:spcAft>
                <a:spcPts val="0"/>
              </a:spcAft>
              <a:buNone/>
            </a:pPr>
            <a:r>
              <a:t/>
            </a:r>
            <a:endParaRPr b="1" i="0" sz="1100" u="none" cap="none" strike="noStrike">
              <a:solidFill>
                <a:srgbClr val="000000"/>
              </a:solidFill>
              <a:latin typeface="Poppins"/>
              <a:ea typeface="Poppins"/>
              <a:cs typeface="Poppins"/>
              <a:sym typeface="Poppins"/>
            </a:endParaRPr>
          </a:p>
        </p:txBody>
      </p:sp>
      <p:sp>
        <p:nvSpPr>
          <p:cNvPr id="349" name="Google Shape;349;p33"/>
          <p:cNvSpPr txBox="1"/>
          <p:nvPr/>
        </p:nvSpPr>
        <p:spPr>
          <a:xfrm>
            <a:off x="2723818" y="4116519"/>
            <a:ext cx="1644560" cy="485618"/>
          </a:xfrm>
          <a:prstGeom prst="rect">
            <a:avLst/>
          </a:prstGeom>
          <a:noFill/>
          <a:ln>
            <a:noFill/>
          </a:ln>
        </p:spPr>
        <p:txBody>
          <a:bodyPr anchorCtr="0" anchor="t" bIns="0" lIns="0" spcFirstLastPara="1" rIns="0" wrap="square" tIns="0">
            <a:spAutoFit/>
          </a:bodyPr>
          <a:lstStyle/>
          <a:p>
            <a:pPr indent="0" lvl="0" marL="0" marR="0" rtl="0" algn="just">
              <a:lnSpc>
                <a:spcPct val="111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Number of Employees: 259</a:t>
            </a:r>
            <a:endParaRPr sz="700"/>
          </a:p>
          <a:p>
            <a:pPr indent="-107950" lvl="2" marL="317500" marR="0" rtl="0" algn="just">
              <a:lnSpc>
                <a:spcPct val="129965"/>
              </a:lnSpc>
              <a:spcBef>
                <a:spcPts val="0"/>
              </a:spcBef>
              <a:spcAft>
                <a:spcPts val="0"/>
              </a:spcAft>
              <a:buClr>
                <a:srgbClr val="000000"/>
              </a:buClr>
              <a:buSzPts val="700"/>
              <a:buFont typeface="Arial"/>
              <a:buChar char="⚬"/>
            </a:pPr>
            <a:r>
              <a:rPr b="1" i="0" lang="en" sz="700" u="none" cap="none" strike="noStrike">
                <a:solidFill>
                  <a:srgbClr val="000000"/>
                </a:solidFill>
                <a:latin typeface="Poppins"/>
                <a:ea typeface="Poppins"/>
                <a:cs typeface="Poppins"/>
                <a:sym typeface="Poppins"/>
              </a:rPr>
              <a:t>Satisfaction Rate: 38.82%</a:t>
            </a:r>
            <a:endParaRPr sz="700"/>
          </a:p>
          <a:p>
            <a:pPr indent="0" lvl="0" marL="0" marR="0" rtl="0" algn="just">
              <a:lnSpc>
                <a:spcPct val="129965"/>
              </a:lnSpc>
              <a:spcBef>
                <a:spcPts val="0"/>
              </a:spcBef>
              <a:spcAft>
                <a:spcPts val="0"/>
              </a:spcAft>
              <a:buNone/>
            </a:pPr>
            <a:r>
              <a:t/>
            </a:r>
            <a:endParaRPr b="1" i="0" sz="700" u="none" cap="none" strike="noStrike">
              <a:solidFill>
                <a:srgbClr val="000000"/>
              </a:solidFill>
              <a:latin typeface="Poppins"/>
              <a:ea typeface="Poppins"/>
              <a:cs typeface="Poppins"/>
              <a:sym typeface="Poppins"/>
            </a:endParaRPr>
          </a:p>
        </p:txBody>
      </p:sp>
      <p:sp>
        <p:nvSpPr>
          <p:cNvPr id="350" name="Google Shape;350;p33"/>
          <p:cNvSpPr txBox="1"/>
          <p:nvPr/>
        </p:nvSpPr>
        <p:spPr>
          <a:xfrm>
            <a:off x="2851614" y="3880249"/>
            <a:ext cx="1571615" cy="159861"/>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Laboratory Technician:</a:t>
            </a:r>
            <a:endParaRPr sz="700"/>
          </a:p>
        </p:txBody>
      </p:sp>
      <p:sp>
        <p:nvSpPr>
          <p:cNvPr id="351" name="Google Shape;351;p33"/>
          <p:cNvSpPr txBox="1"/>
          <p:nvPr/>
        </p:nvSpPr>
        <p:spPr>
          <a:xfrm>
            <a:off x="4315284" y="4087505"/>
            <a:ext cx="1693141" cy="499687"/>
          </a:xfrm>
          <a:prstGeom prst="rect">
            <a:avLst/>
          </a:prstGeom>
          <a:noFill/>
          <a:ln>
            <a:noFill/>
          </a:ln>
        </p:spPr>
        <p:txBody>
          <a:bodyPr anchorCtr="0" anchor="t" bIns="0" lIns="0" spcFirstLastPara="1" rIns="0" wrap="square" tIns="0">
            <a:spAutoFit/>
          </a:bodyPr>
          <a:lstStyle/>
          <a:p>
            <a:pPr indent="0" lvl="0" marL="0" marR="0" rtl="0" algn="just">
              <a:lnSpc>
                <a:spcPct val="111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Number of Employees: 145</a:t>
            </a:r>
            <a:endParaRPr sz="700"/>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Satisfaction Rate: 9.86%</a:t>
            </a:r>
            <a:endParaRPr sz="700"/>
          </a:p>
          <a:p>
            <a:pPr indent="0" lvl="0" marL="0" marR="0" rtl="0" algn="just">
              <a:lnSpc>
                <a:spcPct val="129967"/>
              </a:lnSpc>
              <a:spcBef>
                <a:spcPts val="0"/>
              </a:spcBef>
              <a:spcAft>
                <a:spcPts val="0"/>
              </a:spcAft>
              <a:buNone/>
            </a:pPr>
            <a:r>
              <a:t/>
            </a:r>
            <a:endParaRPr b="1" i="0" sz="800" u="none" cap="none" strike="noStrike">
              <a:solidFill>
                <a:srgbClr val="000000"/>
              </a:solidFill>
              <a:latin typeface="Poppins"/>
              <a:ea typeface="Poppins"/>
              <a:cs typeface="Poppins"/>
              <a:sym typeface="Poppins"/>
            </a:endParaRPr>
          </a:p>
        </p:txBody>
      </p:sp>
      <p:sp>
        <p:nvSpPr>
          <p:cNvPr id="352" name="Google Shape;352;p33"/>
          <p:cNvSpPr txBox="1"/>
          <p:nvPr/>
        </p:nvSpPr>
        <p:spPr>
          <a:xfrm>
            <a:off x="4553047" y="3835496"/>
            <a:ext cx="1571615" cy="159861"/>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Manufacturing Director:</a:t>
            </a:r>
            <a:endParaRPr sz="700"/>
          </a:p>
        </p:txBody>
      </p:sp>
      <p:sp>
        <p:nvSpPr>
          <p:cNvPr id="353" name="Google Shape;353;p33"/>
          <p:cNvSpPr txBox="1"/>
          <p:nvPr/>
        </p:nvSpPr>
        <p:spPr>
          <a:xfrm>
            <a:off x="1155940" y="1168376"/>
            <a:ext cx="6514163" cy="933646"/>
          </a:xfrm>
          <a:prstGeom prst="rect">
            <a:avLst/>
          </a:prstGeom>
          <a:noFill/>
          <a:ln>
            <a:noFill/>
          </a:ln>
        </p:spPr>
        <p:txBody>
          <a:bodyPr anchorCtr="0" anchor="t" bIns="0" lIns="0" spcFirstLastPara="1" rIns="0" wrap="square" tIns="0">
            <a:spAutoFit/>
          </a:bodyPr>
          <a:lstStyle/>
          <a:p>
            <a:pPr indent="0" lvl="0" marL="0" marR="0" rtl="0" algn="just">
              <a:lnSpc>
                <a:spcPct val="130021"/>
              </a:lnSpc>
              <a:spcBef>
                <a:spcPts val="0"/>
              </a:spcBef>
              <a:spcAft>
                <a:spcPts val="0"/>
              </a:spcAft>
              <a:buNone/>
            </a:pPr>
            <a:r>
              <a:rPr b="0" i="0" lang="en" sz="1200" u="none" cap="none" strike="noStrike">
                <a:solidFill>
                  <a:srgbClr val="000000"/>
                </a:solidFill>
                <a:latin typeface="Poppins"/>
                <a:ea typeface="Poppins"/>
                <a:cs typeface="Poppins"/>
                <a:sym typeface="Poppins"/>
              </a:rPr>
              <a:t>This report analyzes job satisfaction ratings for various roles within our organization. We have examined the satisfaction levels for Sales Executives, Research Scientists, Laboratory Technicians, Manufacturing Directors, Managers, Research Directors, and Sales Representatives.</a:t>
            </a:r>
            <a:endParaRPr sz="700"/>
          </a:p>
          <a:p>
            <a:pPr indent="0" lvl="0" marL="0" marR="0" rtl="0" algn="just">
              <a:lnSpc>
                <a:spcPct val="113247"/>
              </a:lnSpc>
              <a:spcBef>
                <a:spcPts val="0"/>
              </a:spcBef>
              <a:spcAft>
                <a:spcPts val="0"/>
              </a:spcAft>
              <a:buNone/>
            </a:pPr>
            <a:r>
              <a:t/>
            </a:r>
            <a:endParaRPr b="0" i="0" sz="1200" u="none" cap="none" strike="noStrike">
              <a:solidFill>
                <a:srgbClr val="000000"/>
              </a:solidFill>
              <a:latin typeface="Poppins"/>
              <a:ea typeface="Poppins"/>
              <a:cs typeface="Poppins"/>
              <a:sym typeface="Poppins"/>
            </a:endParaRPr>
          </a:p>
        </p:txBody>
      </p:sp>
      <p:sp>
        <p:nvSpPr>
          <p:cNvPr id="354" name="Google Shape;354;p33"/>
          <p:cNvSpPr txBox="1"/>
          <p:nvPr/>
        </p:nvSpPr>
        <p:spPr>
          <a:xfrm>
            <a:off x="3778098" y="2062037"/>
            <a:ext cx="1587804" cy="704708"/>
          </a:xfrm>
          <a:prstGeom prst="rect">
            <a:avLst/>
          </a:prstGeom>
          <a:noFill/>
          <a:ln>
            <a:noFill/>
          </a:ln>
        </p:spPr>
        <p:txBody>
          <a:bodyPr anchorCtr="0" anchor="t" bIns="0" lIns="0" spcFirstLastPara="1" rIns="0" wrap="square" tIns="0">
            <a:spAutoFit/>
          </a:bodyPr>
          <a:lstStyle/>
          <a:p>
            <a:pPr indent="0" lvl="0" marL="0" marR="0" rtl="0" algn="ctr">
              <a:lnSpc>
                <a:spcPct val="113013"/>
              </a:lnSpc>
              <a:spcBef>
                <a:spcPts val="0"/>
              </a:spcBef>
              <a:spcAft>
                <a:spcPts val="0"/>
              </a:spcAft>
              <a:buNone/>
            </a:pPr>
            <a:r>
              <a:rPr b="1" i="0" lang="en" sz="1600" u="none" cap="none" strike="noStrike">
                <a:solidFill>
                  <a:srgbClr val="0E8388"/>
                </a:solidFill>
                <a:latin typeface="Poppins"/>
                <a:ea typeface="Poppins"/>
                <a:cs typeface="Poppins"/>
                <a:sym typeface="Poppins"/>
              </a:rPr>
              <a:t>Job Satisfaction Ratings</a:t>
            </a:r>
            <a:endParaRPr sz="700"/>
          </a:p>
          <a:p>
            <a:pPr indent="0" lvl="0" marL="0" marR="0" rtl="0" algn="ctr">
              <a:lnSpc>
                <a:spcPct val="113013"/>
              </a:lnSpc>
              <a:spcBef>
                <a:spcPts val="0"/>
              </a:spcBef>
              <a:spcAft>
                <a:spcPts val="0"/>
              </a:spcAft>
              <a:buNone/>
            </a:pPr>
            <a:r>
              <a:t/>
            </a:r>
            <a:endParaRPr b="1" i="0" sz="1600" u="none" cap="none" strike="noStrike">
              <a:solidFill>
                <a:srgbClr val="0E8388"/>
              </a:solidFill>
              <a:latin typeface="Poppins"/>
              <a:ea typeface="Poppins"/>
              <a:cs typeface="Poppins"/>
              <a:sym typeface="Poppins"/>
            </a:endParaRPr>
          </a:p>
        </p:txBody>
      </p:sp>
      <p:sp>
        <p:nvSpPr>
          <p:cNvPr id="355" name="Google Shape;355;p33"/>
          <p:cNvSpPr txBox="1"/>
          <p:nvPr/>
        </p:nvSpPr>
        <p:spPr>
          <a:xfrm>
            <a:off x="5869974" y="4070646"/>
            <a:ext cx="1723713" cy="499687"/>
          </a:xfrm>
          <a:prstGeom prst="rect">
            <a:avLst/>
          </a:prstGeom>
          <a:noFill/>
          <a:ln>
            <a:noFill/>
          </a:ln>
        </p:spPr>
        <p:txBody>
          <a:bodyPr anchorCtr="0" anchor="t" bIns="0" lIns="0" spcFirstLastPara="1" rIns="0" wrap="square" tIns="0">
            <a:spAutoFit/>
          </a:bodyPr>
          <a:lstStyle/>
          <a:p>
            <a:pPr indent="0" lvl="0" marL="0" marR="0" rtl="0" algn="just">
              <a:lnSpc>
                <a:spcPct val="111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Number of Employees: 102</a:t>
            </a:r>
            <a:endParaRPr sz="700"/>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Satisfaction Rate: 6.94%</a:t>
            </a:r>
            <a:endParaRPr sz="700"/>
          </a:p>
          <a:p>
            <a:pPr indent="0" lvl="0" marL="0" marR="0" rtl="0" algn="just">
              <a:lnSpc>
                <a:spcPct val="129967"/>
              </a:lnSpc>
              <a:spcBef>
                <a:spcPts val="0"/>
              </a:spcBef>
              <a:spcAft>
                <a:spcPts val="0"/>
              </a:spcAft>
              <a:buNone/>
            </a:pPr>
            <a:r>
              <a:t/>
            </a:r>
            <a:endParaRPr b="1" i="0" sz="800" u="none" cap="none" strike="noStrike">
              <a:solidFill>
                <a:srgbClr val="000000"/>
              </a:solidFill>
              <a:latin typeface="Poppins"/>
              <a:ea typeface="Poppins"/>
              <a:cs typeface="Poppins"/>
              <a:sym typeface="Poppins"/>
            </a:endParaRPr>
          </a:p>
        </p:txBody>
      </p:sp>
      <p:sp>
        <p:nvSpPr>
          <p:cNvPr id="356" name="Google Shape;356;p33"/>
          <p:cNvSpPr txBox="1"/>
          <p:nvPr/>
        </p:nvSpPr>
        <p:spPr>
          <a:xfrm>
            <a:off x="6029120" y="3835496"/>
            <a:ext cx="1571615" cy="159861"/>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Manager</a:t>
            </a:r>
            <a:endParaRPr sz="700"/>
          </a:p>
        </p:txBody>
      </p:sp>
      <p:sp>
        <p:nvSpPr>
          <p:cNvPr id="357" name="Google Shape;357;p33"/>
          <p:cNvSpPr txBox="1"/>
          <p:nvPr/>
        </p:nvSpPr>
        <p:spPr>
          <a:xfrm>
            <a:off x="7395185" y="4049033"/>
            <a:ext cx="1720543" cy="499687"/>
          </a:xfrm>
          <a:prstGeom prst="rect">
            <a:avLst/>
          </a:prstGeom>
          <a:noFill/>
          <a:ln>
            <a:noFill/>
          </a:ln>
        </p:spPr>
        <p:txBody>
          <a:bodyPr anchorCtr="0" anchor="t" bIns="0" lIns="0" spcFirstLastPara="1" rIns="0" wrap="square" tIns="0">
            <a:spAutoFit/>
          </a:bodyPr>
          <a:lstStyle/>
          <a:p>
            <a:pPr indent="-25400" lvl="1" marL="165100" marR="0" rtl="0" algn="just">
              <a:lnSpc>
                <a:spcPct val="111555"/>
              </a:lnSpc>
              <a:spcBef>
                <a:spcPts val="0"/>
              </a:spcBef>
              <a:spcAft>
                <a:spcPts val="0"/>
              </a:spcAft>
              <a:buClr>
                <a:schemeClr val="dk1"/>
              </a:buClr>
              <a:buSzPts val="900"/>
              <a:buFont typeface="Arial"/>
              <a:buNone/>
            </a:pPr>
            <a:r>
              <a:t/>
            </a:r>
            <a:endParaRPr b="0" i="0" sz="900" u="none" cap="none" strike="noStrike">
              <a:solidFill>
                <a:schemeClr val="dk1"/>
              </a:solidFill>
              <a:latin typeface="Calibri"/>
              <a:ea typeface="Calibri"/>
              <a:cs typeface="Calibri"/>
              <a:sym typeface="Calibri"/>
            </a:endParaRPr>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Number of Employees: 80</a:t>
            </a:r>
            <a:endParaRPr sz="700"/>
          </a:p>
          <a:p>
            <a:pPr indent="-114300" lvl="2" marL="330200" marR="0" rtl="0" algn="just">
              <a:lnSpc>
                <a:spcPct val="129967"/>
              </a:lnSpc>
              <a:spcBef>
                <a:spcPts val="0"/>
              </a:spcBef>
              <a:spcAft>
                <a:spcPts val="0"/>
              </a:spcAft>
              <a:buClr>
                <a:srgbClr val="000000"/>
              </a:buClr>
              <a:buSzPts val="800"/>
              <a:buFont typeface="Arial"/>
              <a:buChar char="⚬"/>
            </a:pPr>
            <a:r>
              <a:rPr b="1" i="0" lang="en" sz="800" u="none" cap="none" strike="noStrike">
                <a:solidFill>
                  <a:srgbClr val="000000"/>
                </a:solidFill>
                <a:latin typeface="Poppins"/>
                <a:ea typeface="Poppins"/>
                <a:cs typeface="Poppins"/>
                <a:sym typeface="Poppins"/>
              </a:rPr>
              <a:t>Satisfaction Rate: 5.44%</a:t>
            </a:r>
            <a:endParaRPr sz="700"/>
          </a:p>
          <a:p>
            <a:pPr indent="0" lvl="0" marL="0" marR="0" rtl="0" algn="just">
              <a:lnSpc>
                <a:spcPct val="129967"/>
              </a:lnSpc>
              <a:spcBef>
                <a:spcPts val="0"/>
              </a:spcBef>
              <a:spcAft>
                <a:spcPts val="0"/>
              </a:spcAft>
              <a:buNone/>
            </a:pPr>
            <a:r>
              <a:t/>
            </a:r>
            <a:endParaRPr b="1" i="0" sz="800" u="none" cap="none" strike="noStrike">
              <a:solidFill>
                <a:srgbClr val="000000"/>
              </a:solidFill>
              <a:latin typeface="Poppins"/>
              <a:ea typeface="Poppins"/>
              <a:cs typeface="Poppins"/>
              <a:sym typeface="Poppins"/>
            </a:endParaRPr>
          </a:p>
        </p:txBody>
      </p:sp>
      <p:sp>
        <p:nvSpPr>
          <p:cNvPr id="358" name="Google Shape;358;p33"/>
          <p:cNvSpPr txBox="1"/>
          <p:nvPr/>
        </p:nvSpPr>
        <p:spPr>
          <a:xfrm>
            <a:off x="7491665" y="3835496"/>
            <a:ext cx="1571615" cy="159861"/>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1" i="0" lang="en" sz="1100" u="none" cap="none" strike="noStrike">
                <a:solidFill>
                  <a:srgbClr val="000000"/>
                </a:solidFill>
                <a:latin typeface="Poppins"/>
                <a:ea typeface="Poppins"/>
                <a:cs typeface="Poppins"/>
                <a:sym typeface="Poppins"/>
              </a:rPr>
              <a:t>Research Director</a:t>
            </a:r>
            <a:endParaRPr sz="700"/>
          </a:p>
        </p:txBody>
      </p:sp>
      <p:sp>
        <p:nvSpPr>
          <p:cNvPr id="359" name="Google Shape;359;p33"/>
          <p:cNvSpPr/>
          <p:nvPr/>
        </p:nvSpPr>
        <p:spPr>
          <a:xfrm>
            <a:off x="7951106" y="2973550"/>
            <a:ext cx="571715" cy="571715"/>
          </a:xfrm>
          <a:custGeom>
            <a:rect b="b" l="l" r="r" t="t"/>
            <a:pathLst>
              <a:path extrusionOk="0" h="1143430" w="1143430">
                <a:moveTo>
                  <a:pt x="0" y="0"/>
                </a:moveTo>
                <a:lnTo>
                  <a:pt x="1143430" y="0"/>
                </a:lnTo>
                <a:lnTo>
                  <a:pt x="1143430" y="1143429"/>
                </a:lnTo>
                <a:lnTo>
                  <a:pt x="0" y="1143429"/>
                </a:lnTo>
                <a:lnTo>
                  <a:pt x="0" y="0"/>
                </a:lnTo>
                <a:close/>
              </a:path>
            </a:pathLst>
          </a:custGeom>
          <a:blipFill rotWithShape="1">
            <a:blip r:embed="rId8">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